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42"/>
  </p:notesMasterIdLst>
  <p:handoutMasterIdLst>
    <p:handoutMasterId r:id="rId43"/>
  </p:handoutMasterIdLst>
  <p:sldIdLst>
    <p:sldId id="459" r:id="rId4"/>
    <p:sldId id="260" r:id="rId5"/>
    <p:sldId id="261" r:id="rId6"/>
    <p:sldId id="460" r:id="rId7"/>
    <p:sldId id="265" r:id="rId8"/>
    <p:sldId id="273" r:id="rId9"/>
    <p:sldId id="271" r:id="rId10"/>
    <p:sldId id="272" r:id="rId11"/>
    <p:sldId id="277" r:id="rId12"/>
    <p:sldId id="454" r:id="rId13"/>
    <p:sldId id="456" r:id="rId14"/>
    <p:sldId id="286" r:id="rId15"/>
    <p:sldId id="287" r:id="rId16"/>
    <p:sldId id="288" r:id="rId17"/>
    <p:sldId id="289" r:id="rId18"/>
    <p:sldId id="442" r:id="rId19"/>
    <p:sldId id="443" r:id="rId20"/>
    <p:sldId id="293" r:id="rId21"/>
    <p:sldId id="296" r:id="rId22"/>
    <p:sldId id="297" r:id="rId23"/>
    <p:sldId id="301" r:id="rId24"/>
    <p:sldId id="302" r:id="rId25"/>
    <p:sldId id="303" r:id="rId26"/>
    <p:sldId id="304" r:id="rId27"/>
    <p:sldId id="305" r:id="rId28"/>
    <p:sldId id="310" r:id="rId29"/>
    <p:sldId id="339" r:id="rId30"/>
    <p:sldId id="336" r:id="rId31"/>
    <p:sldId id="337" r:id="rId32"/>
    <p:sldId id="453" r:id="rId33"/>
    <p:sldId id="341" r:id="rId34"/>
    <p:sldId id="342" r:id="rId35"/>
    <p:sldId id="343" r:id="rId36"/>
    <p:sldId id="344" r:id="rId37"/>
    <p:sldId id="345" r:id="rId38"/>
    <p:sldId id="335" r:id="rId39"/>
    <p:sldId id="333" r:id="rId40"/>
    <p:sldId id="441" r:id="rId41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243B"/>
    <a:srgbClr val="98354B"/>
    <a:srgbClr val="941651"/>
    <a:srgbClr val="F1E034"/>
    <a:srgbClr val="EDEFF5"/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84"/>
    <p:restoredTop sz="94614"/>
  </p:normalViewPr>
  <p:slideViewPr>
    <p:cSldViewPr snapToGrid="0" snapToObjects="1">
      <p:cViewPr>
        <p:scale>
          <a:sx n="46" d="100"/>
          <a:sy n="46" d="100"/>
        </p:scale>
        <p:origin x="175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9" d="100"/>
          <a:sy n="139" d="100"/>
        </p:scale>
        <p:origin x="414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404287614027366E-2"/>
          <c:y val="0.12580943570767808"/>
          <c:w val="0.90506953221433484"/>
          <c:h val="0.6939122665171016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WI A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7C-304F-8BC5-15A399A042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WI A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7C-304F-8BC5-15A399A0423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WI A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7C-304F-8BC5-15A399A0423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WI A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7C-304F-8BC5-15A399A0423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WI A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7C-304F-8BC5-15A399A0423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rgbClr val="F1E03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WI A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17C-304F-8BC5-15A399A04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6"/>
        <c:overlap val="100"/>
        <c:axId val="700904128"/>
        <c:axId val="700905808"/>
      </c:barChart>
      <c:catAx>
        <c:axId val="700904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n-US"/>
          </a:p>
        </c:txPr>
        <c:crossAx val="700905808"/>
        <c:crosses val="autoZero"/>
        <c:auto val="1"/>
        <c:lblAlgn val="ctr"/>
        <c:lblOffset val="100"/>
        <c:noMultiLvlLbl val="0"/>
      </c:catAx>
      <c:valAx>
        <c:axId val="700905808"/>
        <c:scaling>
          <c:orientation val="minMax"/>
        </c:scaling>
        <c:delete val="1"/>
        <c:axPos val="b"/>
        <c:numFmt formatCode="0.00%" sourceLinked="0"/>
        <c:majorTickMark val="none"/>
        <c:minorTickMark val="none"/>
        <c:tickLblPos val="nextTo"/>
        <c:crossAx val="70090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A3-B34E-8595-19B127DE6C32}"/>
              </c:ext>
            </c:extLst>
          </c:dPt>
          <c:dPt>
            <c:idx val="1"/>
            <c:bubble3D val="0"/>
            <c:spPr>
              <a:solidFill>
                <a:srgbClr val="F1E03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FA3-B34E-8595-19B127DE6C3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A3-B34E-8595-19B127DE6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18-4743-8DCC-9BC6D9B7F4FF}"/>
              </c:ext>
            </c:extLst>
          </c:dPt>
          <c:dPt>
            <c:idx val="1"/>
            <c:bubble3D val="0"/>
            <c:spPr>
              <a:solidFill>
                <a:srgbClr val="F1E03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18-4743-8DCC-9BC6D9B7F4F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18-4743-8DCC-9BC6D9B7F4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227-0C43-82F2-C512D4AFA456}"/>
              </c:ext>
            </c:extLst>
          </c:dPt>
          <c:dPt>
            <c:idx val="1"/>
            <c:bubble3D val="0"/>
            <c:spPr>
              <a:solidFill>
                <a:srgbClr val="F1E03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27-0C43-82F2-C512D4AFA45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27-0C43-82F2-C512D4AFA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FBB-D249-AD6B-7AF8F0582D08}"/>
              </c:ext>
            </c:extLst>
          </c:dPt>
          <c:dPt>
            <c:idx val="1"/>
            <c:bubble3D val="0"/>
            <c:spPr>
              <a:solidFill>
                <a:srgbClr val="F1E03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BB-D249-AD6B-7AF8F0582D0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BB-D249-AD6B-7AF8F0582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22342166062386"/>
          <c:y val="5.2698167585666041E-2"/>
          <c:w val="0.86794720915997225"/>
          <c:h val="0.879265286103806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E034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255-8A45-A54D-1EEFDC2F2B9C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255-8A45-A54D-1EEFDC2F2B9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255-8A45-A54D-1EEFDC2F2B9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255-8A45-A54D-1EEFDC2F2B9C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255-8A45-A54D-1EEFDC2F2B9C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255-8A45-A54D-1EEFDC2F2B9C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55-8A45-A54D-1EEFDC2F2B9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182880" tIns="19050" rIns="4572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1E034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255-8A45-A54D-1EEFDC2F2B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82880" tIns="19050" rIns="4572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License Fees</c:v>
                </c:pt>
                <c:pt idx="1">
                  <c:v>State Taxes</c:v>
                </c:pt>
                <c:pt idx="2">
                  <c:v>Donations</c:v>
                </c:pt>
                <c:pt idx="3">
                  <c:v>Lottery</c:v>
                </c:pt>
                <c:pt idx="4">
                  <c:v>Federal Grants</c:v>
                </c:pt>
                <c:pt idx="5">
                  <c:v>Federal Taxes</c:v>
                </c:pt>
                <c:pt idx="6">
                  <c:v>I don't know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77</c:v>
                </c:pt>
                <c:pt idx="1">
                  <c:v>43</c:v>
                </c:pt>
                <c:pt idx="2">
                  <c:v>30</c:v>
                </c:pt>
                <c:pt idx="3">
                  <c:v>35</c:v>
                </c:pt>
                <c:pt idx="4">
                  <c:v>30</c:v>
                </c:pt>
                <c:pt idx="5">
                  <c:v>16</c:v>
                </c:pt>
                <c:pt idx="6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55-8A45-A54D-1EEFDC2F2B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0"/>
        <c:axId val="640622720"/>
        <c:axId val="638270288"/>
      </c:barChart>
      <c:catAx>
        <c:axId val="6406227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n-US"/>
          </a:p>
        </c:txPr>
        <c:crossAx val="638270288"/>
        <c:crosses val="autoZero"/>
        <c:auto val="1"/>
        <c:lblAlgn val="ctr"/>
        <c:lblOffset val="100"/>
        <c:noMultiLvlLbl val="0"/>
      </c:catAx>
      <c:valAx>
        <c:axId val="638270288"/>
        <c:scaling>
          <c:orientation val="minMax"/>
        </c:scaling>
        <c:delete val="0"/>
        <c:axPos val="t"/>
        <c:majorGridlines>
          <c:spPr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n-US"/>
          </a:p>
        </c:txPr>
        <c:crossAx val="640622720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22342166062386"/>
          <c:y val="5.2698167585666041E-2"/>
          <c:w val="0.86794720915997225"/>
          <c:h val="0.879265286103806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E034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255-8A45-A54D-1EEFDC2F2B9C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255-8A45-A54D-1EEFDC2F2B9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255-8A45-A54D-1EEFDC2F2B9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255-8A45-A54D-1EEFDC2F2B9C}"/>
              </c:ext>
            </c:extLst>
          </c:dPt>
          <c:dPt>
            <c:idx val="4"/>
            <c:invertIfNegative val="0"/>
            <c:bubble3D val="0"/>
            <c:spPr>
              <a:solidFill>
                <a:srgbClr val="F1E034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255-8A45-A54D-1EEFDC2F2B9C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255-8A45-A54D-1EEFDC2F2B9C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55-8A45-A54D-1EEFDC2F2B9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182880" tIns="19050" rIns="4572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1E034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255-8A45-A54D-1EEFDC2F2B9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182880" tIns="19050" rIns="4572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1E034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8255-8A45-A54D-1EEFDC2F2B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82880" tIns="19050" rIns="4572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Television</c:v>
                </c:pt>
                <c:pt idx="1">
                  <c:v>Social Media</c:v>
                </c:pt>
                <c:pt idx="2">
                  <c:v>Radio</c:v>
                </c:pt>
                <c:pt idx="3">
                  <c:v>Org Website</c:v>
                </c:pt>
                <c:pt idx="4">
                  <c:v>Online/Digital</c:v>
                </c:pt>
                <c:pt idx="5">
                  <c:v>Email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0.77</c:v>
                </c:pt>
                <c:pt idx="1">
                  <c:v>0.43</c:v>
                </c:pt>
                <c:pt idx="2">
                  <c:v>0.3</c:v>
                </c:pt>
                <c:pt idx="3">
                  <c:v>0.35</c:v>
                </c:pt>
                <c:pt idx="4">
                  <c:v>0.86</c:v>
                </c:pt>
                <c:pt idx="5">
                  <c:v>0.15</c:v>
                </c:pt>
                <c:pt idx="6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55-8A45-A54D-1EEFDC2F2B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0"/>
        <c:axId val="640622720"/>
        <c:axId val="638270288"/>
      </c:barChart>
      <c:catAx>
        <c:axId val="6406227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n-US"/>
          </a:p>
        </c:txPr>
        <c:crossAx val="638270288"/>
        <c:crosses val="autoZero"/>
        <c:auto val="1"/>
        <c:lblAlgn val="ctr"/>
        <c:lblOffset val="100"/>
        <c:tickMarkSkip val="25"/>
        <c:noMultiLvlLbl val="0"/>
      </c:catAx>
      <c:valAx>
        <c:axId val="638270288"/>
        <c:scaling>
          <c:orientation val="minMax"/>
        </c:scaling>
        <c:delete val="0"/>
        <c:axPos val="t"/>
        <c:majorGridlines>
          <c:spPr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n-US"/>
          </a:p>
        </c:txPr>
        <c:crossAx val="640622720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404287614027366E-2"/>
          <c:y val="0"/>
          <c:w val="0.90506953221433484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WI A</c:v>
                </c:pt>
                <c:pt idx="1">
                  <c:v>WI B</c:v>
                </c:pt>
                <c:pt idx="2">
                  <c:v>WI 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</c:v>
                </c:pt>
                <c:pt idx="1">
                  <c:v>6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E7-9D4E-A9E7-232F5262F8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WI A</c:v>
                </c:pt>
                <c:pt idx="1">
                  <c:v>WI B</c:v>
                </c:pt>
                <c:pt idx="2">
                  <c:v>WI C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E7-9D4E-A9E7-232F5262F87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WI A</c:v>
                </c:pt>
                <c:pt idx="1">
                  <c:v>WI B</c:v>
                </c:pt>
                <c:pt idx="2">
                  <c:v>WI C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14</c:v>
                </c:pt>
                <c:pt idx="1">
                  <c:v>14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E7-9D4E-A9E7-232F5262F87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WI A</c:v>
                </c:pt>
                <c:pt idx="1">
                  <c:v>WI B</c:v>
                </c:pt>
                <c:pt idx="2">
                  <c:v>WI C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14</c:v>
                </c:pt>
                <c:pt idx="1">
                  <c:v>14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E7-9D4E-A9E7-232F5262F87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WI A</c:v>
                </c:pt>
                <c:pt idx="1">
                  <c:v>WI B</c:v>
                </c:pt>
                <c:pt idx="2">
                  <c:v>WI C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16</c:v>
                </c:pt>
                <c:pt idx="1">
                  <c:v>16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E7-9D4E-A9E7-232F5262F87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WI A</c:v>
                </c:pt>
                <c:pt idx="1">
                  <c:v>WI B</c:v>
                </c:pt>
                <c:pt idx="2">
                  <c:v>WI C</c:v>
                </c:pt>
              </c:strCache>
            </c:strRef>
          </c:cat>
          <c:val>
            <c:numRef>
              <c:f>Sheet1!$G$2:$G$4</c:f>
              <c:numCache>
                <c:formatCode>General</c:formatCode>
                <c:ptCount val="3"/>
                <c:pt idx="0">
                  <c:v>16</c:v>
                </c:pt>
                <c:pt idx="1">
                  <c:v>16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8E7-9D4E-A9E7-232F5262F87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7</c:v>
                </c:pt>
              </c:strCache>
            </c:strRef>
          </c:tx>
          <c:spPr>
            <a:solidFill>
              <a:srgbClr val="F1E03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WI A</c:v>
                </c:pt>
                <c:pt idx="1">
                  <c:v>WI B</c:v>
                </c:pt>
                <c:pt idx="2">
                  <c:v>WI C</c:v>
                </c:pt>
              </c:strCache>
            </c:strRef>
          </c:cat>
          <c:val>
            <c:numRef>
              <c:f>Sheet1!$H$2:$H$4</c:f>
              <c:numCache>
                <c:formatCode>General</c:formatCode>
                <c:ptCount val="3"/>
                <c:pt idx="0">
                  <c:v>38</c:v>
                </c:pt>
                <c:pt idx="1">
                  <c:v>38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E7-9D4E-A9E7-232F5262F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700904128"/>
        <c:axId val="700905808"/>
      </c:barChart>
      <c:catAx>
        <c:axId val="700904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n-US"/>
          </a:p>
        </c:txPr>
        <c:crossAx val="700905808"/>
        <c:crosses val="autoZero"/>
        <c:auto val="1"/>
        <c:lblAlgn val="ctr"/>
        <c:lblOffset val="100"/>
        <c:noMultiLvlLbl val="0"/>
      </c:catAx>
      <c:valAx>
        <c:axId val="700905808"/>
        <c:scaling>
          <c:orientation val="minMax"/>
        </c:scaling>
        <c:delete val="1"/>
        <c:axPos val="t"/>
        <c:numFmt formatCode="0.00%" sourceLinked="0"/>
        <c:majorTickMark val="none"/>
        <c:minorTickMark val="none"/>
        <c:tickLblPos val="nextTo"/>
        <c:crossAx val="70090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46456062824102"/>
          <c:y val="0.13539468653837367"/>
          <c:w val="0.75107079473161342"/>
          <c:h val="0.7347069259613674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14-3745-BC4F-C2D3DA7C7C8F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F14-3745-BC4F-C2D3DA7C7C8F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14-3745-BC4F-C2D3DA7C7C8F}"/>
              </c:ext>
            </c:extLst>
          </c:dPt>
          <c:dPt>
            <c:idx val="3"/>
            <c:bubble3D val="0"/>
            <c:spPr>
              <a:solidFill>
                <a:srgbClr val="F1E03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F14-3745-BC4F-C2D3DA7C7C8F}"/>
              </c:ext>
            </c:extLst>
          </c:dPt>
          <c:dLbls>
            <c:dLbl>
              <c:idx val="0"/>
              <c:layout>
                <c:manualLayout>
                  <c:x val="6.8284875966924508E-2"/>
                  <c:y val="4.174820441630181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457200" tIns="19050" rIns="0" bIns="19050" anchor="ctr" anchorCtr="0">
                  <a:spAutoFit/>
                </a:bodyPr>
                <a:lstStyle/>
                <a:p>
                  <a:pPr>
                    <a:defRPr sz="4400" b="0" i="0" u="none" strike="noStrike" kern="1200" baseline="0">
                      <a:solidFill>
                        <a:schemeClr val="bg1"/>
                      </a:solidFill>
                      <a:latin typeface="Poppins Light" pitchFamily="2" charset="77"/>
                      <a:ea typeface="+mn-ea"/>
                      <a:cs typeface="Poppins Light" pitchFamily="2" charset="77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1F14-3745-BC4F-C2D3DA7C7C8F}"/>
                </c:ext>
              </c:extLst>
            </c:dLbl>
            <c:dLbl>
              <c:idx val="1"/>
              <c:layout>
                <c:manualLayout>
                  <c:x val="-7.4686583088823685E-2"/>
                  <c:y val="-8.76712292742354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0" tIns="19050" rIns="457200" bIns="19050" anchor="ctr" anchorCtr="0">
                  <a:spAutoFit/>
                </a:bodyPr>
                <a:lstStyle/>
                <a:p>
                  <a:pPr>
                    <a:defRPr sz="4400" b="0" i="0" u="none" strike="noStrike" kern="1200" baseline="0">
                      <a:solidFill>
                        <a:schemeClr val="bg1"/>
                      </a:solidFill>
                      <a:latin typeface="Poppins Light" pitchFamily="2" charset="77"/>
                      <a:ea typeface="+mn-ea"/>
                      <a:cs typeface="Poppins Light" pitchFamily="2" charset="77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1F14-3745-BC4F-C2D3DA7C7C8F}"/>
                </c:ext>
              </c:extLst>
            </c:dLbl>
            <c:dLbl>
              <c:idx val="2"/>
              <c:layout>
                <c:manualLayout>
                  <c:x val="-7.04187783408909E-2"/>
                  <c:y val="-4.8010435078747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14-3745-BC4F-C2D3DA7C7C8F}"/>
                </c:ext>
              </c:extLst>
            </c:dLbl>
            <c:dLbl>
              <c:idx val="3"/>
              <c:layout>
                <c:manualLayout>
                  <c:x val="-4.481194985329421E-2"/>
                  <c:y val="-5.8447486182823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14-3745-BC4F-C2D3DA7C7C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457200" tIns="19050" rIns="457200" bIns="19050" anchor="ctr" anchorCtr="0">
                <a:spAutoFit/>
              </a:bodyPr>
              <a:lstStyle/>
              <a:p>
                <a:pPr>
                  <a:defRPr sz="4400" b="0" i="0" u="none" strike="noStrike" kern="1200" baseline="0">
                    <a:solidFill>
                      <a:schemeClr val="bg1"/>
                    </a:solidFill>
                    <a:latin typeface="Poppins Light" pitchFamily="2" charset="77"/>
                    <a:ea typeface="+mn-ea"/>
                    <a:cs typeface="Poppins Light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14-3745-BC4F-C2D3DA7C7C8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5D6-5A4F-82A1-EE88B3C13971}"/>
              </c:ext>
            </c:extLst>
          </c:dPt>
          <c:dPt>
            <c:idx val="1"/>
            <c:bubble3D val="0"/>
            <c:spPr>
              <a:solidFill>
                <a:srgbClr val="F1E03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D6-5A4F-82A1-EE88B3C1397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D6-5A4F-82A1-EE88B3C13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82784022803167E-2"/>
          <c:y val="7.0165210427887675E-2"/>
          <c:w val="0.85237233929353329"/>
          <c:h val="0.8580828297196254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D3C-4D46-A418-3F0A56A0FB78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D3C-4D46-A418-3F0A56A0FB78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D3C-4D46-A418-3F0A56A0FB78}"/>
              </c:ext>
            </c:extLst>
          </c:dPt>
          <c:dPt>
            <c:idx val="3"/>
            <c:bubble3D val="0"/>
            <c:spPr>
              <a:solidFill>
                <a:srgbClr val="F1E03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D3C-4D46-A418-3F0A56A0FB78}"/>
              </c:ext>
            </c:extLst>
          </c:dPt>
          <c:dLbls>
            <c:dLbl>
              <c:idx val="0"/>
              <c:layout>
                <c:manualLayout>
                  <c:x val="6.2389490610339951E-2"/>
                  <c:y val="3.7921491688157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3C-4D46-A418-3F0A56A0FB78}"/>
                </c:ext>
              </c:extLst>
            </c:dLbl>
            <c:dLbl>
              <c:idx val="1"/>
              <c:layout>
                <c:manualLayout>
                  <c:x val="-6.5920971210925244E-2"/>
                  <c:y val="3.4366351842392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D3C-4D46-A418-3F0A56A0FB78}"/>
                </c:ext>
              </c:extLst>
            </c:dLbl>
            <c:dLbl>
              <c:idx val="2"/>
              <c:layout>
                <c:manualLayout>
                  <c:x val="-4.7086408007803761E-2"/>
                  <c:y val="-3.6736445072902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3C-4D46-A418-3F0A56A0FB78}"/>
                </c:ext>
              </c:extLst>
            </c:dLbl>
            <c:dLbl>
              <c:idx val="3"/>
              <c:layout>
                <c:manualLayout>
                  <c:x val="-3.0606165205072474E-2"/>
                  <c:y val="-6.0437377378001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3C-4D46-A418-3F0A56A0FB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82880" tIns="91440" rIns="18288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Poppins Light" pitchFamily="2" charset="77"/>
                    <a:ea typeface="+mn-ea"/>
                    <a:cs typeface="Poppins Light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3C-4D46-A418-3F0A56A0FB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614869146130624E-2"/>
          <c:y val="7.0165210427887675E-2"/>
          <c:w val="0.85237233929353329"/>
          <c:h val="0.8580828297196254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F4-3E48-AEF2-FFBA1BCC7FB3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EF4-3E48-AEF2-FFBA1BCC7FB3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EF4-3E48-AEF2-FFBA1BCC7FB3}"/>
              </c:ext>
            </c:extLst>
          </c:dPt>
          <c:dPt>
            <c:idx val="3"/>
            <c:bubble3D val="0"/>
            <c:spPr>
              <a:solidFill>
                <a:srgbClr val="F1E03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EF4-3E48-AEF2-FFBA1BCC7FB3}"/>
              </c:ext>
            </c:extLst>
          </c:dPt>
          <c:dLbls>
            <c:dLbl>
              <c:idx val="0"/>
              <c:layout>
                <c:manualLayout>
                  <c:x val="7.5338252812485976E-2"/>
                  <c:y val="0.135095314139061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F4-3E48-AEF2-FFBA1BCC7FB3}"/>
                </c:ext>
              </c:extLst>
            </c:dLbl>
            <c:dLbl>
              <c:idx val="1"/>
              <c:layout>
                <c:manualLayout>
                  <c:x val="-9.1818495615217294E-2"/>
                  <c:y val="5.3327097686471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F4-3E48-AEF2-FFBA1BCC7FB3}"/>
                </c:ext>
              </c:extLst>
            </c:dLbl>
            <c:dLbl>
              <c:idx val="2"/>
              <c:layout>
                <c:manualLayout>
                  <c:x val="-8.1224053813461469E-2"/>
                  <c:y val="-7.9398123222080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F4-3E48-AEF2-FFBA1BCC7FB3}"/>
                </c:ext>
              </c:extLst>
            </c:dLbl>
            <c:dLbl>
              <c:idx val="3"/>
              <c:layout>
                <c:manualLayout>
                  <c:x val="-8.4755534414046776E-2"/>
                  <c:y val="-8.5323356298354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F4-3E48-AEF2-FFBA1BCC7F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274320" tIns="91440" rIns="4572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Poppins Light" pitchFamily="2" charset="77"/>
                    <a:ea typeface="+mn-ea"/>
                    <a:cs typeface="Poppins Light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F4-3E48-AEF2-FFBA1BCC7F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95-7B4B-A7B5-BDBA05FA759D}"/>
              </c:ext>
            </c:extLst>
          </c:dPt>
          <c:dPt>
            <c:idx val="1"/>
            <c:bubble3D val="0"/>
            <c:spPr>
              <a:solidFill>
                <a:srgbClr val="F1E03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D95-7B4B-A7B5-BDBA05FA759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95-7B4B-A7B5-BDBA05FA75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C27176-661E-7C49-9206-E93F08E119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A5D263-BD34-CC4D-95B6-403A375055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B3E7C-7C6F-4F4F-B8C3-46BCB634DE36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5990C7-C2AA-0B48-A5EF-1DDDB49967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1CF24-A731-7F43-873D-0410267DC4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093FB-4D36-CB48-A237-CA3B8904C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29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87DB7-C66D-BF46-9514-7445A961353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6F226-C021-204A-9B1F-441B0FE01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02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ver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4A3281-914F-6442-89E0-C409953680C0}"/>
              </a:ext>
            </a:extLst>
          </p:cNvPr>
          <p:cNvSpPr txBox="1"/>
          <p:nvPr userDrawn="1"/>
        </p:nvSpPr>
        <p:spPr>
          <a:xfrm>
            <a:off x="755729" y="10123904"/>
            <a:ext cx="2481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spc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Prepared by: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DE331E-AED4-854E-BC35-328C8575DE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014" y="754105"/>
            <a:ext cx="9252586" cy="2651126"/>
          </a:xfrm>
        </p:spPr>
        <p:txBody>
          <a:bodyPr anchor="t">
            <a:normAutofit/>
          </a:bodyPr>
          <a:lstStyle>
            <a:lvl1pPr>
              <a:defRPr sz="8000"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59498A7-9A16-1348-BBE9-85DF75DC9A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014" y="10691358"/>
            <a:ext cx="2469452" cy="147092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914400" indent="0">
              <a:buNone/>
              <a:defRPr sz="2400" b="0" i="0">
                <a:latin typeface="Poppins Light" pitchFamily="2" charset="77"/>
                <a:cs typeface="Poppins Light" pitchFamily="2" charset="77"/>
              </a:defRPr>
            </a:lvl2pPr>
            <a:lvl3pPr marL="1828800" indent="0">
              <a:buNone/>
              <a:defRPr sz="1800" b="0" i="0">
                <a:latin typeface="Poppins Light" pitchFamily="2" charset="77"/>
                <a:cs typeface="Poppins Light" pitchFamily="2" charset="77"/>
              </a:defRPr>
            </a:lvl3pPr>
            <a:lvl4pPr marL="27432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4pPr>
            <a:lvl5pPr marL="36576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2F2F1-C885-0F43-88BC-936706ACA6D1}"/>
              </a:ext>
            </a:extLst>
          </p:cNvPr>
          <p:cNvSpPr txBox="1"/>
          <p:nvPr userDrawn="1"/>
        </p:nvSpPr>
        <p:spPr>
          <a:xfrm>
            <a:off x="3727529" y="10128448"/>
            <a:ext cx="4175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spc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Company Representative: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EA21B093-F7E3-1446-AD7B-61AC66F821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7529" y="10714715"/>
            <a:ext cx="4175537" cy="224717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914400" indent="0">
              <a:buNone/>
              <a:defRPr sz="2400" b="0" i="0">
                <a:latin typeface="Poppins Light" pitchFamily="2" charset="77"/>
                <a:cs typeface="Poppins Light" pitchFamily="2" charset="77"/>
              </a:defRPr>
            </a:lvl2pPr>
            <a:lvl3pPr marL="1828800" indent="0">
              <a:buNone/>
              <a:defRPr sz="1800" b="0" i="0">
                <a:latin typeface="Poppins Light" pitchFamily="2" charset="77"/>
                <a:cs typeface="Poppins Light" pitchFamily="2" charset="77"/>
              </a:defRPr>
            </a:lvl3pPr>
            <a:lvl4pPr marL="27432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4pPr>
            <a:lvl5pPr marL="36576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Employee or Dept. Name</a:t>
            </a:r>
            <a:br>
              <a:rPr lang="en-US" dirty="0"/>
            </a:br>
            <a:r>
              <a:rPr lang="en-US" dirty="0"/>
              <a:t>Employee Title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WEBSITE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D6C870-C819-DC40-8720-79A504D73EC1}"/>
              </a:ext>
            </a:extLst>
          </p:cNvPr>
          <p:cNvSpPr txBox="1"/>
          <p:nvPr userDrawn="1"/>
        </p:nvSpPr>
        <p:spPr>
          <a:xfrm>
            <a:off x="8393620" y="10123904"/>
            <a:ext cx="4175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spc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Date Issued: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A3CB2DF9-51F2-7D42-81AB-7F5AD07415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1929" y="10714715"/>
            <a:ext cx="4175537" cy="224717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914400" indent="0">
              <a:buNone/>
              <a:defRPr sz="2400" b="0" i="0">
                <a:latin typeface="Poppins Light" pitchFamily="2" charset="77"/>
                <a:cs typeface="Poppins Light" pitchFamily="2" charset="77"/>
              </a:defRPr>
            </a:lvl2pPr>
            <a:lvl3pPr marL="1828800" indent="0">
              <a:buNone/>
              <a:defRPr sz="1800" b="0" i="0">
                <a:latin typeface="Poppins Light" pitchFamily="2" charset="77"/>
                <a:cs typeface="Poppins Light" pitchFamily="2" charset="77"/>
              </a:defRPr>
            </a:lvl3pPr>
            <a:lvl4pPr marL="27432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4pPr>
            <a:lvl5pPr marL="36576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Month XX, 2023</a:t>
            </a:r>
          </a:p>
        </p:txBody>
      </p:sp>
    </p:spTree>
    <p:extLst>
      <p:ext uri="{BB962C8B-B14F-4D97-AF65-F5344CB8AC3E}">
        <p14:creationId xmlns:p14="http://schemas.microsoft.com/office/powerpoint/2010/main" val="368605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lumn paragraph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91FD51B5-9F2E-EC4D-B81F-2283D8FB0158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8BE869-9372-6D4A-81C5-BDC4E9796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7573" y="2619724"/>
            <a:ext cx="8977928" cy="8653750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EA6A8D0-C3F4-4B46-90CF-AD59200D8F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38873" y="2619724"/>
            <a:ext cx="4748827" cy="3986816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friend of his had first arrived on the planet some fifteen Earth years previously, and he had worked hard to blend himself into.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29E4786-BCBF-6749-9769-13C066ADA8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676833" y="2619724"/>
            <a:ext cx="4748827" cy="3986816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friend of his had first arrived on the planet some fifteen Earth years previously, and he had worked hard to blend himself into.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1BE9B58-EBB1-B746-80E4-689958AA29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38873" y="7286658"/>
            <a:ext cx="4748827" cy="3986816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friend of his had first arrived on the planet some fifteen Earth years previously, and he had worked hard to blend himself into.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BC5E09E-AB7C-C94E-ADFC-0BA1ED41B6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76833" y="7286658"/>
            <a:ext cx="4748827" cy="3986816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friend of his had first arrived on the planet some fifteen Earth years previously, and he had worked hard to blend himself into.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746241B-64CA-6C44-8D94-D12F166B4B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12569730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774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four paragraph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5669D16E-FC94-5F4F-8752-28BCAC68D2E7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8BE869-9372-6D4A-81C5-BDC4E9796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7573" y="2619724"/>
            <a:ext cx="10955973" cy="4238276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30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FFB28E2-024D-DB47-8ABB-0DD55421BC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630" y="7689562"/>
            <a:ext cx="10955972" cy="3959894"/>
          </a:xfr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30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7FA9AE4-AAA4-F54A-B689-577B357904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79053" y="2619724"/>
            <a:ext cx="10829587" cy="4238276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30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C4D3E3E-08D5-7A4F-8018-A9B6CE72BE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544110" y="7689562"/>
            <a:ext cx="10955972" cy="3959894"/>
          </a:xfr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30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FA43BE-6C74-4141-BD93-6B903B078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12569730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10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C3BFC3-5016-074A-8931-367A5050C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3186747" y="3404394"/>
            <a:ext cx="5303520" cy="30937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3901EAC3-B80A-E543-8C06-A87983F39B0E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8BE869-9372-6D4A-81C5-BDC4E9796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0820" y="3657599"/>
            <a:ext cx="11612880" cy="6654007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48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 don’t know the key to success, but the key to failure is trying to please everyone.</a:t>
            </a:r>
          </a:p>
        </p:txBody>
      </p:sp>
    </p:spTree>
    <p:extLst>
      <p:ext uri="{BB962C8B-B14F-4D97-AF65-F5344CB8AC3E}">
        <p14:creationId xmlns:p14="http://schemas.microsoft.com/office/powerpoint/2010/main" val="2756082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quote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5336732-A299-1848-85D9-DE2C43EB13BE}"/>
              </a:ext>
            </a:extLst>
          </p:cNvPr>
          <p:cNvSpPr/>
          <p:nvPr userDrawn="1"/>
        </p:nvSpPr>
        <p:spPr>
          <a:xfrm>
            <a:off x="-1" y="0"/>
            <a:ext cx="12193587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C3BFC3-5016-074A-8931-367A5050C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14593887" y="2843591"/>
            <a:ext cx="5303520" cy="30937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B00675AF-168B-294D-B620-4940BDC12B24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8BE869-9372-6D4A-81C5-BDC4E9796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96259" y="3250595"/>
            <a:ext cx="6601727" cy="7214810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48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 don’t know the key to success, but the key to failure is trying to please everyone.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2B1D20-D211-444D-8D4C-3158E88A66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1792223" y="2813111"/>
            <a:ext cx="5303520" cy="3093720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8F55710-0777-7342-A919-FC2E0A61C3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86099" y="3250595"/>
            <a:ext cx="6601727" cy="7214810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4800" b="1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 don’t know the key to success, but the key to failure is trying to please everyone.</a:t>
            </a:r>
          </a:p>
        </p:txBody>
      </p:sp>
    </p:spTree>
    <p:extLst>
      <p:ext uri="{BB962C8B-B14F-4D97-AF65-F5344CB8AC3E}">
        <p14:creationId xmlns:p14="http://schemas.microsoft.com/office/powerpoint/2010/main" val="960458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verlay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F4B9C1-BBF5-644E-95D1-B0014E49A4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0883" y="769046"/>
            <a:ext cx="23012999" cy="11964291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C3BFC3-5016-074A-8931-367A5050C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3186747" y="3404394"/>
            <a:ext cx="5303520" cy="30937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49EC0A4E-7AAC-9A49-9185-CEF782C519B5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8BE869-9372-6D4A-81C5-BDC4E9796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0820" y="3657599"/>
            <a:ext cx="11612880" cy="6654007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48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 don’t know the key to success, but the key to failure is trying to please everyone.</a:t>
            </a:r>
          </a:p>
        </p:txBody>
      </p:sp>
    </p:spTree>
    <p:extLst>
      <p:ext uri="{BB962C8B-B14F-4D97-AF65-F5344CB8AC3E}">
        <p14:creationId xmlns:p14="http://schemas.microsoft.com/office/powerpoint/2010/main" val="1241215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verlay 02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F4B9C1-BBF5-644E-95D1-B0014E49A4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24387174" cy="13716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8D808203-652D-6B4D-91A9-354354C65C27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8BE869-9372-6D4A-81C5-BDC4E9796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61213" y="4480559"/>
            <a:ext cx="10058400" cy="4754882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48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 don’t know the key to success, but the key to failure is trying to please everyone.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637F84-4321-3340-A5D4-A1D371760D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5979219" y="4480559"/>
            <a:ext cx="2449740" cy="142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29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246A5-8688-7F4B-9F33-276A4C7E5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619" y="5030788"/>
            <a:ext cx="21033938" cy="2651126"/>
          </a:xfrm>
        </p:spPr>
        <p:txBody>
          <a:bodyPr anchor="ctr">
            <a:normAutofit/>
          </a:bodyPr>
          <a:lstStyle>
            <a:lvl1pPr algn="ctr">
              <a:defRPr sz="96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70D5CE-0F80-6441-8DD1-270F0DCB84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6399" y="7385368"/>
            <a:ext cx="21034375" cy="3862388"/>
          </a:xfrm>
        </p:spPr>
        <p:txBody>
          <a:bodyPr anchor="t">
            <a:normAutofit/>
          </a:bodyPr>
          <a:lstStyle>
            <a:lvl1pPr marL="0" indent="0" algn="ctr">
              <a:buNone/>
              <a:defRPr sz="4800" b="0" i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2pPr>
            <a:lvl3pPr marL="182880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 marL="274320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 marL="365760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C85620F-F54F-9D48-9B9E-1ABD7D52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B7B9680-B9AC-6D49-93B2-266A9F6F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520297" y="13202921"/>
            <a:ext cx="2230273" cy="240030"/>
          </a:xfrm>
        </p:spPr>
        <p:txBody>
          <a:bodyPr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31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246A5-8688-7F4B-9F33-276A4C7E5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619" y="5167948"/>
            <a:ext cx="21033938" cy="2651126"/>
          </a:xfrm>
        </p:spPr>
        <p:txBody>
          <a:bodyPr anchor="ctr">
            <a:noAutofit/>
          </a:bodyPr>
          <a:lstStyle>
            <a:lvl1pPr algn="ctr">
              <a:defRPr sz="240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Big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70D5CE-0F80-6441-8DD1-270F0DCB84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6399" y="9372600"/>
            <a:ext cx="21034375" cy="2172336"/>
          </a:xfrm>
        </p:spPr>
        <p:txBody>
          <a:bodyPr anchor="t">
            <a:normAutofit/>
          </a:bodyPr>
          <a:lstStyle>
            <a:lvl1pPr marL="0" indent="0" algn="ctr">
              <a:buNone/>
              <a:defRPr sz="4800" b="0" i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2pPr>
            <a:lvl3pPr marL="182880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 marL="274320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 marL="365760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75CFD88-9C8A-3346-8965-7BD56A5E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E0CD81AC-43A4-0E48-9291-63EDEB95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520297" y="13202921"/>
            <a:ext cx="2230273" cy="240030"/>
          </a:xfrm>
        </p:spPr>
        <p:txBody>
          <a:bodyPr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57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x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47D6D2-107D-9640-96E1-98E04E2A58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87175" cy="980694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246A5-8688-7F4B-9F33-276A4C7E5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619" y="9989820"/>
            <a:ext cx="21033938" cy="2537142"/>
          </a:xfrm>
        </p:spPr>
        <p:txBody>
          <a:bodyPr anchor="ctr">
            <a:normAutofit/>
          </a:bodyPr>
          <a:lstStyle>
            <a:lvl1pPr algn="ctr">
              <a:defRPr sz="96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D6C44E5-B8B5-2947-B169-0D2DA5A1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09DEBC52-5AC1-9E40-9C0B-0C277AC80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520297" y="13202921"/>
            <a:ext cx="2230273" cy="240030"/>
          </a:xfrm>
        </p:spPr>
        <p:txBody>
          <a:bodyPr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10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Image 01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90147A70-55AD-844A-890C-8A9C754EDE85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9F7EDB-338C-7444-8845-39F9BA3328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02447" y="2240280"/>
            <a:ext cx="9595540" cy="9924734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814AFC-6AF7-F743-A20D-ACE7D8092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566" y="0"/>
            <a:ext cx="9821863" cy="1371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270D3AB-4605-DF4D-BEE8-05DEF12FB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8212" y="3705228"/>
            <a:ext cx="6172200" cy="291570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76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Headline</a:t>
            </a:r>
            <a:br>
              <a:rPr lang="en-US" dirty="0"/>
            </a:br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01896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170505DD-CD59-AF47-A6E0-8AA3363ACF1B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BF31430-6602-8E41-B547-7C48B1F766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7150" y="4743450"/>
            <a:ext cx="19640550" cy="476250"/>
          </a:xfrm>
        </p:spPr>
        <p:txBody>
          <a:bodyPr anchor="ctr">
            <a:noAutofit/>
          </a:bodyPr>
          <a:lstStyle>
            <a:lvl1pPr marL="0" indent="0">
              <a:buNone/>
              <a:tabLst>
                <a:tab pos="4387850" algn="l"/>
                <a:tab pos="8796338" algn="l"/>
                <a:tab pos="13184188" algn="l"/>
                <a:tab pos="17537113" algn="l"/>
              </a:tabLst>
              <a:defRPr sz="3200" b="0" i="0">
                <a:solidFill>
                  <a:srgbClr val="F1E0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01	02	03	04	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2971E22-353A-9443-BAA4-E90BB53654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7150" y="5772150"/>
            <a:ext cx="3429000" cy="933450"/>
          </a:xfr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6E3A23E-D674-A840-BB2E-E2FD5AE6E7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86750" y="5772150"/>
            <a:ext cx="3429000" cy="933450"/>
          </a:xfr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72DB2CB-273A-6842-9A12-1F181906AD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68250" y="5772150"/>
            <a:ext cx="3429000" cy="933450"/>
          </a:xfr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FB583D7-33AC-7E4E-AA74-E66651A377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49750" y="5772150"/>
            <a:ext cx="3429000" cy="933450"/>
          </a:xfr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EF0F980-1B76-F24F-9D5A-332515E245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7150" y="7258050"/>
            <a:ext cx="3600450" cy="5029199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257300" indent="-342900">
              <a:buFont typeface="Arial" panose="020B0604020202020204" pitchFamily="34" charset="0"/>
              <a:buChar char="•"/>
              <a:defRPr sz="2000"/>
            </a:lvl2pPr>
            <a:lvl3pPr marL="2171700" indent="-342900">
              <a:buFont typeface="Arial" panose="020B0604020202020204" pitchFamily="34" charset="0"/>
              <a:buChar char="•"/>
              <a:defRPr sz="2000"/>
            </a:lvl3pPr>
            <a:lvl4pPr marL="3086100" indent="-342900">
              <a:buFont typeface="Arial" panose="020B0604020202020204" pitchFamily="34" charset="0"/>
              <a:buChar char="•"/>
              <a:defRPr sz="2000"/>
            </a:lvl4pPr>
            <a:lvl5pPr marL="40005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 dolor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 dolor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1EAD90D-A96F-1A42-A10E-9D8FEB30D3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86750" y="7258050"/>
            <a:ext cx="3600450" cy="5029199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257300" indent="-342900">
              <a:buFont typeface="Arial" panose="020B0604020202020204" pitchFamily="34" charset="0"/>
              <a:buChar char="•"/>
              <a:defRPr sz="2000"/>
            </a:lvl2pPr>
            <a:lvl3pPr marL="2171700" indent="-342900">
              <a:buFont typeface="Arial" panose="020B0604020202020204" pitchFamily="34" charset="0"/>
              <a:buChar char="•"/>
              <a:defRPr sz="2000"/>
            </a:lvl3pPr>
            <a:lvl4pPr marL="3086100" indent="-342900">
              <a:buFont typeface="Arial" panose="020B0604020202020204" pitchFamily="34" charset="0"/>
              <a:buChar char="•"/>
              <a:defRPr sz="2000"/>
            </a:lvl4pPr>
            <a:lvl5pPr marL="40005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 dolor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 dolor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06D4446F-1444-1A4E-AFD9-CB9695E6FD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68250" y="7258050"/>
            <a:ext cx="3600450" cy="5029199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257300" indent="-342900">
              <a:buFont typeface="Arial" panose="020B0604020202020204" pitchFamily="34" charset="0"/>
              <a:buChar char="•"/>
              <a:defRPr sz="2000"/>
            </a:lvl2pPr>
            <a:lvl3pPr marL="2171700" indent="-342900">
              <a:buFont typeface="Arial" panose="020B0604020202020204" pitchFamily="34" charset="0"/>
              <a:buChar char="•"/>
              <a:defRPr sz="2000"/>
            </a:lvl3pPr>
            <a:lvl4pPr marL="3086100" indent="-342900">
              <a:buFont typeface="Arial" panose="020B0604020202020204" pitchFamily="34" charset="0"/>
              <a:buChar char="•"/>
              <a:defRPr sz="2000"/>
            </a:lvl4pPr>
            <a:lvl5pPr marL="40005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 dolor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 dolor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B2E2182-165C-384F-AB1B-95D3324F55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049750" y="7258050"/>
            <a:ext cx="3600450" cy="5029199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257300" indent="-342900">
              <a:buFont typeface="Arial" panose="020B0604020202020204" pitchFamily="34" charset="0"/>
              <a:buChar char="•"/>
              <a:defRPr sz="2000"/>
            </a:lvl2pPr>
            <a:lvl3pPr marL="2171700" indent="-342900">
              <a:buFont typeface="Arial" panose="020B0604020202020204" pitchFamily="34" charset="0"/>
              <a:buChar char="•"/>
              <a:defRPr sz="2000"/>
            </a:lvl3pPr>
            <a:lvl4pPr marL="3086100" indent="-342900">
              <a:buFont typeface="Arial" panose="020B0604020202020204" pitchFamily="34" charset="0"/>
              <a:buChar char="•"/>
              <a:defRPr sz="2000"/>
            </a:lvl4pPr>
            <a:lvl5pPr marL="40005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 dolor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 dolor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5758B6E-8F8A-7F4A-A0A8-3E55B134F6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7150" y="2019300"/>
            <a:ext cx="6172200" cy="2171700"/>
          </a:xfrm>
        </p:spPr>
        <p:txBody>
          <a:bodyPr anchor="t">
            <a:normAutofit/>
          </a:bodyPr>
          <a:lstStyle>
            <a:lvl1pPr>
              <a:defRPr sz="5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1321713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Image 01 copy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90147A70-55AD-844A-890C-8A9C754EDE85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9F7EDB-338C-7444-8845-39F9BA3328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212" y="2240280"/>
            <a:ext cx="9595540" cy="9924734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814AFC-6AF7-F743-A20D-ACE7D8092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8" y="0"/>
            <a:ext cx="12193588" cy="13716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E2FB0A-6022-B347-917A-776C3770A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9636179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91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Image 05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6D70DAF1-DA1E-2949-A37D-530CF6BF9E40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8BE869-9372-6D4A-81C5-BDC4E9796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7573" y="2619724"/>
            <a:ext cx="8977928" cy="8653750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C942641-032D-B449-9BBB-89BA3C5934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599334" y="769047"/>
            <a:ext cx="11904134" cy="592666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BEB96669-6304-BF42-AB07-4A6D70592D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599334" y="6976534"/>
            <a:ext cx="11904134" cy="5926668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8EC532-B349-A54E-8627-1D4E4BBFC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8977928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423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Image 06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6D70DAF1-DA1E-2949-A37D-530CF6BF9E40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8BE869-9372-6D4A-81C5-BDC4E9796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7573" y="2619724"/>
            <a:ext cx="7337504" cy="8653750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C942641-032D-B449-9BBB-89BA3C5934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7519096" y="769047"/>
            <a:ext cx="5984372" cy="592666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BEB96669-6304-BF42-AB07-4A6D70592D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7519094" y="6976534"/>
            <a:ext cx="5984373" cy="5926668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360C60C-7B31-7345-9F2B-62651CFFF9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04231" y="769046"/>
            <a:ext cx="7533903" cy="1213415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898DD5-E0BB-C54D-9CB2-CC19EAFD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7337504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34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C8ADC9BC-2439-8146-A6E0-04BCE208DFD9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9F7EDB-338C-7444-8845-39F9BA3328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39784" y="10130974"/>
            <a:ext cx="11127224" cy="2652338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0"/>
              </a:spcAft>
              <a:buNone/>
              <a:defRPr sz="2400" b="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0"/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49438A9-C045-D546-AB56-0294059804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165" y="10130974"/>
            <a:ext cx="11127224" cy="2652338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0"/>
              </a:spcAft>
              <a:buNone/>
              <a:defRPr sz="2400" b="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0"/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03717F-C951-F04F-8356-8CB290C8FE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0165" y="2133600"/>
            <a:ext cx="22746843" cy="745807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B93830-F02B-804C-90DB-5E98239E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12569730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89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C8ADC9BC-2439-8146-A6E0-04BCE208DFD9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9F7EDB-338C-7444-8845-39F9BA3328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19465" y="9431867"/>
            <a:ext cx="11127224" cy="3212121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0"/>
              </a:spcAft>
              <a:buNone/>
              <a:defRPr sz="2400" b="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0"/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49438A9-C045-D546-AB56-0294059804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5449" y="9431867"/>
            <a:ext cx="11127224" cy="3212121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0"/>
              </a:spcAft>
              <a:buNone/>
              <a:defRPr sz="2400" b="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0"/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03717F-C951-F04F-8356-8CB290C8FE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0166" y="2133601"/>
            <a:ext cx="11167863" cy="67564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E7DEB9FA-DC81-D14F-9B49-A0197FB4EC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399146" y="2133601"/>
            <a:ext cx="11167863" cy="67564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B7994C4-3D37-9240-81DB-3029631661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12569730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52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C8ADC9BC-2439-8146-A6E0-04BCE208DFD9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49438A9-C045-D546-AB56-0294059804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166" y="7855243"/>
            <a:ext cx="5893521" cy="4402666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0"/>
              </a:spcAft>
              <a:buNone/>
              <a:defRPr sz="2400" b="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0"/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03717F-C951-F04F-8356-8CB290C8FE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0166" y="2963333"/>
            <a:ext cx="7417522" cy="440266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34FAC241-AA47-1D4E-8124-9ED811C27C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1652" y="2963333"/>
            <a:ext cx="7417522" cy="4402667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EBE5FFD1-0371-0E41-B6B6-3A11178BBCD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6149487" y="2963333"/>
            <a:ext cx="7417522" cy="4402667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2E572BE-A43D-A14C-B509-B1418DF53F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81652" y="7855243"/>
            <a:ext cx="5893521" cy="4402666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0"/>
              </a:spcAft>
              <a:buNone/>
              <a:defRPr sz="2400" b="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0"/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1348114-E4AD-FD4D-B566-6BB23BA2C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149487" y="7855243"/>
            <a:ext cx="5893521" cy="4402666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0"/>
              </a:spcAft>
              <a:buNone/>
              <a:defRPr sz="2400" b="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0"/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9162A17-6EFC-8043-B1F3-D892CFDD8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12569730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420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C8ADC9BC-2439-8146-A6E0-04BCE208DFD9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49438A9-C045-D546-AB56-0294059804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41600" y="8144933"/>
            <a:ext cx="4656667" cy="4112976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None/>
              <a:defRPr sz="2000" b="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Here</a:t>
            </a:r>
            <a:br>
              <a:rPr lang="en-US" dirty="0"/>
            </a:br>
            <a:r>
              <a:rPr lang="en-US" dirty="0"/>
              <a:t>Title Here</a:t>
            </a:r>
          </a:p>
          <a:p>
            <a:pPr lvl="0"/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03717F-C951-F04F-8356-8CB290C8FE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41600" y="2404533"/>
            <a:ext cx="4504267" cy="5300134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1451095-CBD3-3D4A-97F3-12FCA94C31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16533" y="8144933"/>
            <a:ext cx="4656667" cy="4112976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None/>
              <a:defRPr sz="1800" b="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Here</a:t>
            </a:r>
            <a:br>
              <a:rPr lang="en-US" dirty="0"/>
            </a:br>
            <a:r>
              <a:rPr lang="en-US" dirty="0"/>
              <a:t>Title Here</a:t>
            </a:r>
          </a:p>
          <a:p>
            <a:pPr lvl="0"/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3325633-F9AF-FE4F-B311-A5C7664D9F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747066" y="8144933"/>
            <a:ext cx="4656667" cy="4112976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None/>
              <a:defRPr sz="1800" b="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Here</a:t>
            </a:r>
            <a:br>
              <a:rPr lang="en-US" dirty="0"/>
            </a:br>
            <a:r>
              <a:rPr lang="en-US" dirty="0"/>
              <a:t>Title Here</a:t>
            </a:r>
          </a:p>
          <a:p>
            <a:pPr lvl="0"/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7FAA6770-8C78-314D-8DB4-A9FCA96CCE5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99600" y="2404533"/>
            <a:ext cx="4504267" cy="5300134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A90E33D3-825C-B14B-99F7-31B0CA2A87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6747067" y="2404533"/>
            <a:ext cx="4504267" cy="5300134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79AD48-C2C7-D343-9C76-20EFC4C01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12569730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2773588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C8ADC9BC-2439-8146-A6E0-04BCE208DFD9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49438A9-C045-D546-AB56-0294059804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0051" y="769047"/>
            <a:ext cx="10471949" cy="101911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800" b="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 below graph displays three waves of a longitudinal tracking survey.</a:t>
            </a:r>
          </a:p>
          <a:p>
            <a:pPr lvl="0"/>
            <a:r>
              <a:rPr lang="en-US" dirty="0"/>
              <a:t>This type of graph is based off of a Like in scale question.</a:t>
            </a:r>
          </a:p>
        </p:txBody>
      </p:sp>
      <p:sp>
        <p:nvSpPr>
          <p:cNvPr id="16" name="Table Placeholder 13">
            <a:extLst>
              <a:ext uri="{FF2B5EF4-FFF2-40B4-BE49-F238E27FC236}">
                <a16:creationId xmlns:a16="http://schemas.microsoft.com/office/drawing/2014/main" id="{91E65CF4-6907-C947-AD5B-1AFF7D45A4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820165" y="2349178"/>
            <a:ext cx="22746843" cy="102952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145822-6E58-A140-B59E-58A3BD9B8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3360294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655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C8ADC9BC-2439-8146-A6E0-04BCE208DFD9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49438A9-C045-D546-AB56-0294059804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0051" y="769047"/>
            <a:ext cx="10471949" cy="101911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800" b="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 below graph displays three waves of a longitudinal tracking survey.</a:t>
            </a:r>
          </a:p>
          <a:p>
            <a:pPr lvl="0"/>
            <a:r>
              <a:rPr lang="en-US" dirty="0"/>
              <a:t>This type of graph is based off of a Like in scale question.</a:t>
            </a:r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E7AA0CAD-40AF-5C46-9532-965B0456B7B1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20165" y="2348294"/>
            <a:ext cx="22750272" cy="10296144"/>
          </a:xfrm>
        </p:spPr>
        <p:txBody>
          <a:bodyPr/>
          <a:lstStyle/>
          <a:p>
            <a:r>
              <a:rPr lang="en-US" dirty="0"/>
              <a:t>Bar Chart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F2EBE2-4DCC-DE41-ACB8-2D576A146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3309494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27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Pie Chart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6D70DAF1-DA1E-2949-A37D-530CF6BF9E40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8BE869-9372-6D4A-81C5-BDC4E9796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7573" y="2222158"/>
            <a:ext cx="8977928" cy="8319209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B36095B6-3B57-C247-8136-AC6F28CA1F4B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11599863" y="768350"/>
            <a:ext cx="11903075" cy="12168188"/>
          </a:xfrm>
        </p:spPr>
        <p:txBody>
          <a:bodyPr/>
          <a:lstStyle/>
          <a:p>
            <a:r>
              <a:rPr lang="en-US" dirty="0"/>
              <a:t>Pie Chart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B6F8184-861F-2B40-A47F-F9F02F5E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42F597-E68F-7947-9835-56DCD03E6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8977928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091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0A772F-83AA-E34F-AC94-991B13B21CAC}"/>
              </a:ext>
            </a:extLst>
          </p:cNvPr>
          <p:cNvSpPr/>
          <p:nvPr userDrawn="1"/>
        </p:nvSpPr>
        <p:spPr>
          <a:xfrm>
            <a:off x="0" y="0"/>
            <a:ext cx="893445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5DFDF620-FB86-CD42-955E-FF366927AA24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FA860E-9DDD-1B4F-9E03-84D0A67C2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16200" y="2338387"/>
            <a:ext cx="8583178" cy="9039225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76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 sz="5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1828800" indent="0">
              <a:buNone/>
              <a:defRPr sz="5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2743200" indent="0">
              <a:buNone/>
              <a:defRPr sz="5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marL="3657600" indent="0">
              <a:buNone/>
              <a:defRPr sz="5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r>
              <a:rPr lang="en-US" dirty="0"/>
              <a:t>Headline</a:t>
            </a:r>
          </a:p>
          <a:p>
            <a:pPr lvl="0"/>
            <a:r>
              <a:rPr lang="en-US" dirty="0"/>
              <a:t>Headline</a:t>
            </a:r>
          </a:p>
          <a:p>
            <a:pPr lvl="0"/>
            <a:r>
              <a:rPr lang="en-US" dirty="0"/>
              <a:t>Headline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09B1E57-36E7-E14E-8DA4-66E793A538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01500" y="2338387"/>
            <a:ext cx="1885950" cy="9039225"/>
          </a:xfrm>
        </p:spPr>
        <p:txBody>
          <a:bodyPr anchor="ctr">
            <a:normAutofit/>
          </a:bodyPr>
          <a:lstStyle>
            <a:lvl1pPr marL="0" indent="0" algn="r">
              <a:lnSpc>
                <a:spcPct val="150000"/>
              </a:lnSpc>
              <a:buNone/>
              <a:defRPr sz="7600" b="0" i="0">
                <a:solidFill>
                  <a:srgbClr val="F1E0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 sz="5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1828800" indent="0">
              <a:buNone/>
              <a:defRPr sz="5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2743200" indent="0">
              <a:buNone/>
              <a:defRPr sz="5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marL="3657600" indent="0">
              <a:buNone/>
              <a:defRPr sz="5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0"/>
            <a:r>
              <a:rPr lang="en-US" dirty="0"/>
              <a:t>02</a:t>
            </a:r>
          </a:p>
          <a:p>
            <a:pPr lvl="0"/>
            <a:r>
              <a:rPr lang="en-US" dirty="0"/>
              <a:t>03</a:t>
            </a:r>
          </a:p>
          <a:p>
            <a:pPr lvl="0"/>
            <a:r>
              <a:rPr lang="en-US" dirty="0"/>
              <a:t>04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44B548-CC72-7743-9393-7DDAC6041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619" y="3400426"/>
            <a:ext cx="6172200" cy="3648073"/>
          </a:xfrm>
        </p:spPr>
        <p:txBody>
          <a:bodyPr anchor="t">
            <a:normAutofit/>
          </a:bodyPr>
          <a:lstStyle>
            <a:lvl1pPr>
              <a:defRPr sz="76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r>
              <a:rPr lang="en-US" dirty="0"/>
              <a:t>Our Headline Here</a:t>
            </a:r>
          </a:p>
        </p:txBody>
      </p:sp>
    </p:spTree>
    <p:extLst>
      <p:ext uri="{BB962C8B-B14F-4D97-AF65-F5344CB8AC3E}">
        <p14:creationId xmlns:p14="http://schemas.microsoft.com/office/powerpoint/2010/main" val="41532458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02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6D70DAF1-DA1E-2949-A37D-530CF6BF9E40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B36095B6-3B57-C247-8136-AC6F28CA1F4B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242050" y="2557208"/>
            <a:ext cx="11903075" cy="9268354"/>
          </a:xfrm>
        </p:spPr>
        <p:txBody>
          <a:bodyPr/>
          <a:lstStyle/>
          <a:p>
            <a:r>
              <a:rPr lang="en-US" dirty="0"/>
              <a:t>Pie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746CBA-DB6A-EA4F-9C84-006AA4E40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70371" y="6619875"/>
            <a:ext cx="4052887" cy="3001963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Stars are created within galaxies from a reserve of cold gas that forms into giant molecular clouds.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DD77421-572F-EF4E-9913-3B2874248B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42754" y="6619875"/>
            <a:ext cx="4052887" cy="3001963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Stars are created within galaxies from a reserve of cold gas that forms into giant molecular clouds.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620252-4F65-384F-AE7B-27E85E9CD5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70371" y="4632325"/>
            <a:ext cx="3140075" cy="1708150"/>
          </a:xfrm>
        </p:spPr>
        <p:txBody>
          <a:bodyPr anchor="ctr">
            <a:noAutofit/>
          </a:bodyPr>
          <a:lstStyle>
            <a:lvl1pPr marL="0" indent="0" algn="l">
              <a:buNone/>
              <a:defRPr sz="96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35%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F64F2E4-265E-4E41-9134-22A8B8C342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984084" y="4632325"/>
            <a:ext cx="3140075" cy="1708150"/>
          </a:xfrm>
        </p:spPr>
        <p:txBody>
          <a:bodyPr anchor="ctr">
            <a:noAutofit/>
          </a:bodyPr>
          <a:lstStyle>
            <a:lvl1pPr marL="0" indent="0" algn="l">
              <a:buNone/>
              <a:defRPr sz="96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65%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70277F4-6334-5645-9378-790CFEA9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7322CD-1D52-A34F-8D6B-D32A078D8B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12569730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21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r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C8ADC9BC-2439-8146-A6E0-04BCE208DFD9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49438A9-C045-D546-AB56-0294059804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0051" y="769047"/>
            <a:ext cx="10471949" cy="101911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800" b="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 below graph displays three waves of a longitudinal tracking survey.</a:t>
            </a:r>
          </a:p>
          <a:p>
            <a:pPr lvl="0"/>
            <a:r>
              <a:rPr lang="en-US" dirty="0"/>
              <a:t>This type of graph is based off of a Like in scale question.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5988622-CE79-1C43-BE3F-1E6BCF1BDBA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2127112" y="2962551"/>
            <a:ext cx="9064625" cy="90043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hart Placeholder 7">
            <a:extLst>
              <a:ext uri="{FF2B5EF4-FFF2-40B4-BE49-F238E27FC236}">
                <a16:creationId xmlns:a16="http://schemas.microsoft.com/office/drawing/2014/main" id="{AA891D9C-77A2-B647-BD0F-148C245FB11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3537234" y="2962551"/>
            <a:ext cx="9064625" cy="90043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62A764-8A11-FD47-B098-5A28112EF7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3360294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443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agraph 2 Pie Charts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6D70DAF1-DA1E-2949-A37D-530CF6BF9E40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8BE869-9372-6D4A-81C5-BDC4E9796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7573" y="2619724"/>
            <a:ext cx="6557749" cy="9346989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B36095B6-3B57-C247-8136-AC6F28CA1F4B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15410155" y="2182403"/>
            <a:ext cx="8092783" cy="8516661"/>
          </a:xfrm>
        </p:spPr>
        <p:txBody>
          <a:bodyPr/>
          <a:lstStyle/>
          <a:p>
            <a:r>
              <a:rPr lang="en-US" dirty="0"/>
              <a:t>Pie Chart</a:t>
            </a:r>
          </a:p>
        </p:txBody>
      </p:sp>
      <p:sp>
        <p:nvSpPr>
          <p:cNvPr id="8" name="Chart Placeholder 14">
            <a:extLst>
              <a:ext uri="{FF2B5EF4-FFF2-40B4-BE49-F238E27FC236}">
                <a16:creationId xmlns:a16="http://schemas.microsoft.com/office/drawing/2014/main" id="{7E8E9A9B-9941-2B45-ACA5-F75D48E11CD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8313616" y="2182403"/>
            <a:ext cx="6118001" cy="6065148"/>
          </a:xfrm>
        </p:spPr>
        <p:txBody>
          <a:bodyPr/>
          <a:lstStyle/>
          <a:p>
            <a:r>
              <a:rPr lang="en-US" dirty="0"/>
              <a:t>Pie Chart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DCCD68-B933-FE4D-9B7B-74FD0F12C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16" y="9182924"/>
            <a:ext cx="6118001" cy="3300624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Stars are created within galaxies from a reserve of cold gas that forms into giant molecular clouds.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CE88F38-1CBD-664A-A9BD-F784F632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17C0A64-26DB-2C42-AC8E-C395387F4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6557749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73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e Charts Short Para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6D70DAF1-DA1E-2949-A37D-530CF6BF9E40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8" name="Chart Placeholder 14">
            <a:extLst>
              <a:ext uri="{FF2B5EF4-FFF2-40B4-BE49-F238E27FC236}">
                <a16:creationId xmlns:a16="http://schemas.microsoft.com/office/drawing/2014/main" id="{7E8E9A9B-9941-2B45-ACA5-F75D48E11CD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2270625" y="2440031"/>
            <a:ext cx="6118001" cy="5511273"/>
          </a:xfrm>
        </p:spPr>
        <p:txBody>
          <a:bodyPr/>
          <a:lstStyle/>
          <a:p>
            <a:r>
              <a:rPr lang="en-US" dirty="0"/>
              <a:t>Pie Chart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DCCD68-B933-FE4D-9B7B-74FD0F12C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70624" y="8603174"/>
            <a:ext cx="6118001" cy="3300624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Stars are created within galaxies from a reserve of cold gas that forms into giant molecular clouds.</a:t>
            </a:r>
          </a:p>
        </p:txBody>
      </p:sp>
      <p:sp>
        <p:nvSpPr>
          <p:cNvPr id="13" name="Chart Placeholder 14">
            <a:extLst>
              <a:ext uri="{FF2B5EF4-FFF2-40B4-BE49-F238E27FC236}">
                <a16:creationId xmlns:a16="http://schemas.microsoft.com/office/drawing/2014/main" id="{AC09412C-D59B-8B42-928F-4A933466F9A4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9128625" y="2440031"/>
            <a:ext cx="6118001" cy="5511273"/>
          </a:xfrm>
        </p:spPr>
        <p:txBody>
          <a:bodyPr/>
          <a:lstStyle/>
          <a:p>
            <a:r>
              <a:rPr lang="en-US" dirty="0"/>
              <a:t>Pie Chart</a:t>
            </a:r>
          </a:p>
        </p:txBody>
      </p:sp>
      <p:sp>
        <p:nvSpPr>
          <p:cNvPr id="14" name="Chart Placeholder 14">
            <a:extLst>
              <a:ext uri="{FF2B5EF4-FFF2-40B4-BE49-F238E27FC236}">
                <a16:creationId xmlns:a16="http://schemas.microsoft.com/office/drawing/2014/main" id="{41388D6A-4B04-5C46-9685-4FEE2015742B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15986625" y="2440031"/>
            <a:ext cx="6118001" cy="5511273"/>
          </a:xfrm>
        </p:spPr>
        <p:txBody>
          <a:bodyPr/>
          <a:lstStyle/>
          <a:p>
            <a:r>
              <a:rPr lang="en-US" dirty="0"/>
              <a:t>Pie Chart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FC7CE7E-8EE5-FF46-B06C-B014B7ADAB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8625" y="8603174"/>
            <a:ext cx="6118001" cy="3300624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Stars are created within galaxies from a reserve of cold gas that forms into giant molecular clouds.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81CCDE1E-0895-1545-AFFF-9FDF1A32DA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986625" y="8603174"/>
            <a:ext cx="6118001" cy="3300624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Stars are created within galaxies from a reserve of cold gas that forms into giant molecular clouds.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0177204-E9E3-694F-8070-CD15EF88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0ADACBC-1610-F740-93DC-9BCC3E567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12569730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977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618" y="12984479"/>
            <a:ext cx="5487114" cy="458471"/>
          </a:xfrm>
        </p:spPr>
        <p:txBody>
          <a:bodyPr anchor="b"/>
          <a:lstStyle/>
          <a:p>
            <a:fld id="{3C81FCFB-00C9-0E43-AE43-60DC41D3D712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8252" y="12984479"/>
            <a:ext cx="8230672" cy="458471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500731-6FB9-454F-A6CF-C8DD4268A76E}"/>
              </a:ext>
            </a:extLst>
          </p:cNvPr>
          <p:cNvSpPr txBox="1"/>
          <p:nvPr userDrawn="1"/>
        </p:nvSpPr>
        <p:spPr>
          <a:xfrm>
            <a:off x="767524" y="808617"/>
            <a:ext cx="70460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Thank</a:t>
            </a:r>
            <a:r>
              <a:rPr lang="en-US" sz="8000" b="1" i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en-US" sz="8000" b="1" i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8000" b="0" i="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You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C3CE1A1C-62E7-6A46-8D06-BE3C287D9C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7524" y="10123905"/>
            <a:ext cx="2469452" cy="2605828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 sz="2400" b="0" i="0">
                <a:latin typeface="Poppins Light" pitchFamily="2" charset="77"/>
                <a:cs typeface="Poppins Light" pitchFamily="2" charset="77"/>
              </a:defRPr>
            </a:lvl2pPr>
            <a:lvl3pPr marL="1828800" indent="0">
              <a:buNone/>
              <a:defRPr sz="1800" b="0" i="0">
                <a:latin typeface="Poppins Light" pitchFamily="2" charset="77"/>
                <a:cs typeface="Poppins Light" pitchFamily="2" charset="77"/>
              </a:defRPr>
            </a:lvl3pPr>
            <a:lvl4pPr marL="27432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4pPr>
            <a:lvl5pPr marL="36576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Prepared by:</a:t>
            </a:r>
          </a:p>
          <a:p>
            <a:pPr lvl="0"/>
            <a:r>
              <a:rPr lang="en-US" dirty="0"/>
              <a:t>Organization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1D201E9E-36D8-6D43-A26D-CD2C104BED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3620" y="10123905"/>
            <a:ext cx="2469452" cy="2605828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 sz="2400" b="0" i="0">
                <a:latin typeface="Poppins Light" pitchFamily="2" charset="77"/>
                <a:cs typeface="Poppins Light" pitchFamily="2" charset="77"/>
              </a:defRPr>
            </a:lvl2pPr>
            <a:lvl3pPr marL="1828800" indent="0">
              <a:buNone/>
              <a:defRPr sz="1800" b="0" i="0">
                <a:latin typeface="Poppins Light" pitchFamily="2" charset="77"/>
                <a:cs typeface="Poppins Light" pitchFamily="2" charset="77"/>
              </a:defRPr>
            </a:lvl3pPr>
            <a:lvl4pPr marL="27432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4pPr>
            <a:lvl5pPr marL="36576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Date issued:</a:t>
            </a:r>
          </a:p>
          <a:p>
            <a:pPr lvl="0"/>
            <a:r>
              <a:rPr lang="en-US" dirty="0"/>
              <a:t>Month XX, 2023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DF5FCE-995A-FF4B-AE30-873DAF8C66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9749" y="10123905"/>
            <a:ext cx="4175537" cy="260582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 sz="2400" b="0" i="0">
                <a:latin typeface="Poppins Light" pitchFamily="2" charset="77"/>
                <a:cs typeface="Poppins Light" pitchFamily="2" charset="77"/>
              </a:defRPr>
            </a:lvl2pPr>
            <a:lvl3pPr marL="1828800" indent="0">
              <a:buNone/>
              <a:defRPr sz="1800" b="0" i="0">
                <a:latin typeface="Poppins Light" pitchFamily="2" charset="77"/>
                <a:cs typeface="Poppins Light" pitchFamily="2" charset="77"/>
              </a:defRPr>
            </a:lvl3pPr>
            <a:lvl4pPr marL="27432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4pPr>
            <a:lvl5pPr marL="36576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Company Representative:</a:t>
            </a:r>
          </a:p>
          <a:p>
            <a:pPr lvl="0"/>
            <a:r>
              <a:rPr lang="en-US" dirty="0"/>
              <a:t>Employee or Dept. Name</a:t>
            </a:r>
            <a:br>
              <a:rPr lang="en-US" dirty="0"/>
            </a:br>
            <a:r>
              <a:rPr lang="en-US" dirty="0"/>
              <a:t>Employee Title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WEBSITE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1DC554F-8881-7147-BA9E-BB7D7E75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3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6D70DAF1-DA1E-2949-A37D-530CF6BF9E40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1EE7DA-BC66-C54A-9D6F-B4CA69779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82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meline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6C6B321-843E-D645-BFB1-9A15B3816A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8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C2F7257F-5C42-8D4E-BE4B-50180D643C8C}" type="datetime1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92DCDB-7045-8340-900E-E75CF999B4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14500" y="8172450"/>
            <a:ext cx="2152650" cy="857250"/>
          </a:xfrm>
        </p:spPr>
        <p:txBody>
          <a:bodyPr>
            <a:normAutofit/>
          </a:bodyPr>
          <a:lstStyle>
            <a:lvl1pPr marL="0" indent="0">
              <a:buNone/>
              <a:defRPr sz="54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2014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BA23E73-D449-5A44-9399-DC2C79759F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953" y="8172450"/>
            <a:ext cx="2152650" cy="857250"/>
          </a:xfrm>
        </p:spPr>
        <p:txBody>
          <a:bodyPr>
            <a:normAutofit/>
          </a:bodyPr>
          <a:lstStyle>
            <a:lvl1pPr marL="0" indent="0">
              <a:buNone/>
              <a:defRPr sz="54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2015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5E75EF7-0903-F646-9BB0-5FA8DDCE3C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17957" y="8172450"/>
            <a:ext cx="2152650" cy="857250"/>
          </a:xfrm>
        </p:spPr>
        <p:txBody>
          <a:bodyPr>
            <a:normAutofit/>
          </a:bodyPr>
          <a:lstStyle>
            <a:lvl1pPr marL="0" indent="0">
              <a:buNone/>
              <a:defRPr sz="54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2017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A63B41-D3D9-3648-9200-13A52CD942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5450" y="10020300"/>
            <a:ext cx="4824706" cy="495300"/>
          </a:xfrm>
        </p:spPr>
        <p:txBody>
          <a:bodyPr>
            <a:noAutofit/>
          </a:bodyPr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6EF17EA-3CA1-154D-9EEC-E59E103536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02953" y="10020300"/>
            <a:ext cx="4824706" cy="495300"/>
          </a:xfrm>
        </p:spPr>
        <p:txBody>
          <a:bodyPr>
            <a:noAutofit/>
          </a:bodyPr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8459547A-CE0A-BF40-94BA-8F7BA55E49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917957" y="10020300"/>
            <a:ext cx="4824706" cy="495300"/>
          </a:xfrm>
        </p:spPr>
        <p:txBody>
          <a:bodyPr>
            <a:noAutofit/>
          </a:bodyPr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4B4E8F7D-0201-B748-924F-193E23FB68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5449" y="10439399"/>
            <a:ext cx="4824707" cy="2413009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0" i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Professionally fabricate platform processes mindshare. Collaboratively transparent change high standards networks.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2832533A-CF00-7C4F-B6F3-ACF554BF86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02952" y="10439400"/>
            <a:ext cx="4824707" cy="24229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0" i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Professionally fabricate platform processes mindshare. Collaboratively transparent change high standards networks.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E6BB6148-C230-6A45-9160-0DEEAC6167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917957" y="10439400"/>
            <a:ext cx="4824707" cy="241300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0" i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Professionally fabricate platform processes mindshare. Collaboratively transparent change high standards networks.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FDD1AF-EFFC-AC45-BF58-7E14421E5E41}"/>
              </a:ext>
            </a:extLst>
          </p:cNvPr>
          <p:cNvCxnSpPr>
            <a:cxnSpLocks/>
          </p:cNvCxnSpPr>
          <p:nvPr userDrawn="1"/>
        </p:nvCxnSpPr>
        <p:spPr>
          <a:xfrm>
            <a:off x="1784350" y="9467850"/>
            <a:ext cx="207899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A514AEFF-4041-3D44-8F66-36DF142F3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5450" y="2009776"/>
            <a:ext cx="3858465" cy="2651126"/>
          </a:xfrm>
        </p:spPr>
        <p:txBody>
          <a:bodyPr anchor="t">
            <a:normAutofit/>
          </a:bodyPr>
          <a:lstStyle>
            <a:lvl1pPr>
              <a:defRPr sz="5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Project</a:t>
            </a:r>
            <a:br>
              <a:rPr lang="en-US" dirty="0"/>
            </a:br>
            <a:r>
              <a:rPr lang="en-US" dirty="0"/>
              <a:t>Timeline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D82BD04-4012-394A-9171-5C2AF17A72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510455" y="8172450"/>
            <a:ext cx="2152650" cy="857250"/>
          </a:xfrm>
        </p:spPr>
        <p:txBody>
          <a:bodyPr>
            <a:normAutofit/>
          </a:bodyPr>
          <a:lstStyle>
            <a:lvl1pPr marL="0" indent="0">
              <a:buNone/>
              <a:defRPr sz="54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2016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A2C1A264-7D36-1D4C-8717-56EEFA34DD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510455" y="10020300"/>
            <a:ext cx="4824706" cy="495300"/>
          </a:xfrm>
        </p:spPr>
        <p:txBody>
          <a:bodyPr>
            <a:noAutofit/>
          </a:bodyPr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A7AC4E76-1236-7D4F-A1BA-F508DF3B3A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510455" y="10439400"/>
            <a:ext cx="4824707" cy="24229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0" i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Professionally fabricate platform processes mindshare. Collaboratively transparent change high standards networks.</a:t>
            </a:r>
          </a:p>
        </p:txBody>
      </p:sp>
    </p:spTree>
    <p:extLst>
      <p:ext uri="{BB962C8B-B14F-4D97-AF65-F5344CB8AC3E}">
        <p14:creationId xmlns:p14="http://schemas.microsoft.com/office/powerpoint/2010/main" val="146617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Style 0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D064E4-A896-9A41-BB69-EC9279EC2F30}"/>
              </a:ext>
            </a:extLst>
          </p:cNvPr>
          <p:cNvSpPr/>
          <p:nvPr userDrawn="1"/>
        </p:nvSpPr>
        <p:spPr>
          <a:xfrm>
            <a:off x="0" y="0"/>
            <a:ext cx="8934450" cy="13716000"/>
          </a:xfrm>
          <a:prstGeom prst="rect">
            <a:avLst/>
          </a:prstGeom>
          <a:solidFill>
            <a:srgbClr val="84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63C55C5D-9942-BA48-8CDC-D90713E556C4}" type="datetime1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9F7EDB-338C-7444-8845-39F9BA3328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94773" y="3511264"/>
            <a:ext cx="9932079" cy="865375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292ECF6-18D8-5941-80C7-A595F51BD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168" y="3511262"/>
            <a:ext cx="6172200" cy="3648073"/>
          </a:xfrm>
        </p:spPr>
        <p:txBody>
          <a:bodyPr anchor="t">
            <a:normAutofit/>
          </a:bodyPr>
          <a:lstStyle>
            <a:lvl1pPr>
              <a:defRPr sz="76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Our Headline Here</a:t>
            </a:r>
          </a:p>
        </p:txBody>
      </p:sp>
    </p:spTree>
    <p:extLst>
      <p:ext uri="{BB962C8B-B14F-4D97-AF65-F5344CB8AC3E}">
        <p14:creationId xmlns:p14="http://schemas.microsoft.com/office/powerpoint/2010/main" val="3052416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Style 2 column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90147A70-55AD-844A-890C-8A9C754EDE85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9F7EDB-338C-7444-8845-39F9BA3328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67315" y="2240280"/>
            <a:ext cx="8230672" cy="9924734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25CFFAD-3359-C94B-9C73-58D9463FFD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5794" y="2240280"/>
            <a:ext cx="8230673" cy="9924734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</p:spTree>
    <p:extLst>
      <p:ext uri="{BB962C8B-B14F-4D97-AF65-F5344CB8AC3E}">
        <p14:creationId xmlns:p14="http://schemas.microsoft.com/office/powerpoint/2010/main" val="3088620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Style 2 column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D064E4-A896-9A41-BB69-EC9279EC2F30}"/>
              </a:ext>
            </a:extLst>
          </p:cNvPr>
          <p:cNvSpPr/>
          <p:nvPr userDrawn="1"/>
        </p:nvSpPr>
        <p:spPr>
          <a:xfrm>
            <a:off x="-1" y="0"/>
            <a:ext cx="12193587" cy="13716000"/>
          </a:xfrm>
          <a:prstGeom prst="rect">
            <a:avLst/>
          </a:prstGeom>
          <a:solidFill>
            <a:srgbClr val="84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90147A70-55AD-844A-890C-8A9C754EDE85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9F7EDB-338C-7444-8845-39F9BA3328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67315" y="2240280"/>
            <a:ext cx="8230672" cy="9924734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25CFFAD-3359-C94B-9C73-58D9463FFD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5794" y="2240280"/>
            <a:ext cx="8230673" cy="9924734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</p:spTree>
    <p:extLst>
      <p:ext uri="{BB962C8B-B14F-4D97-AF65-F5344CB8AC3E}">
        <p14:creationId xmlns:p14="http://schemas.microsoft.com/office/powerpoint/2010/main" val="2757235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Style 01"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294D40BC-3F3C-5748-B7A0-352B94BC8A46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8BE869-9372-6D4A-81C5-BDC4E9796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5071" y="3404393"/>
            <a:ext cx="11630683" cy="6907214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 sz="3200">
                <a:solidFill>
                  <a:schemeClr val="bg1"/>
                </a:solidFill>
              </a:defRPr>
            </a:lvl2pPr>
            <a:lvl3pPr marL="1828800" indent="0">
              <a:buNone/>
              <a:defRPr sz="3200">
                <a:solidFill>
                  <a:schemeClr val="bg1"/>
                </a:solidFill>
              </a:defRPr>
            </a:lvl3pPr>
            <a:lvl4pPr marL="2743200" indent="0">
              <a:buNone/>
              <a:defRPr sz="3200">
                <a:solidFill>
                  <a:schemeClr val="bg1"/>
                </a:solidFill>
              </a:defRPr>
            </a:lvl4pPr>
            <a:lvl5pPr marL="3657600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/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authentic imagery.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341D1B-7C47-7841-BD2E-AC823980B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73" y="769047"/>
            <a:ext cx="12569730" cy="1019114"/>
          </a:xfrm>
        </p:spPr>
        <p:txBody>
          <a:bodyPr anchor="t">
            <a:normAutofit/>
          </a:bodyPr>
          <a:lstStyle>
            <a:lvl1pPr>
              <a:defRPr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436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0A772F-83AA-E34F-AC94-991B13B21CAC}"/>
              </a:ext>
            </a:extLst>
          </p:cNvPr>
          <p:cNvSpPr/>
          <p:nvPr userDrawn="1"/>
        </p:nvSpPr>
        <p:spPr>
          <a:xfrm>
            <a:off x="0" y="0"/>
            <a:ext cx="8934450" cy="13716000"/>
          </a:xfrm>
          <a:prstGeom prst="rect">
            <a:avLst/>
          </a:prstGeom>
          <a:solidFill>
            <a:srgbClr val="84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412264" y="566481"/>
            <a:ext cx="5487114" cy="730250"/>
          </a:xfrm>
        </p:spPr>
        <p:txBody>
          <a:bodyPr anchor="t"/>
          <a:lstStyle>
            <a:lvl1pPr algn="r">
              <a:defRPr sz="1200"/>
            </a:lvl1pPr>
          </a:lstStyle>
          <a:p>
            <a:fld id="{683CD1F8-6E43-B742-9DC7-EF9112621017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77" y="13135418"/>
            <a:ext cx="8230672" cy="307532"/>
          </a:xfr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7987" y="13145705"/>
            <a:ext cx="1352584" cy="307532"/>
          </a:xfrm>
        </p:spPr>
        <p:txBody>
          <a:bodyPr anchor="b"/>
          <a:lstStyle>
            <a:lvl1pPr>
              <a:defRPr sz="1200"/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FA860E-9DDD-1B4F-9E03-84D0A67C2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14384" y="2165666"/>
            <a:ext cx="8583178" cy="9384666"/>
          </a:xfrm>
        </p:spPr>
        <p:txBody>
          <a:bodyPr anchor="ctr">
            <a:noAutofit/>
          </a:bodyPr>
          <a:lstStyle>
            <a:lvl1pPr marL="1836738" indent="-1770063">
              <a:lnSpc>
                <a:spcPct val="100000"/>
              </a:lnSpc>
              <a:spcBef>
                <a:spcPts val="0"/>
              </a:spcBef>
              <a:spcAft>
                <a:spcPts val="5000"/>
              </a:spcAft>
              <a:buClr>
                <a:srgbClr val="F1E034"/>
              </a:buClr>
              <a:buFont typeface="Arial" panose="020B0604020202020204" pitchFamily="34" charset="0"/>
              <a:buChar char="•"/>
              <a:tabLst/>
              <a:defRPr sz="7400" b="1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14400" indent="0">
              <a:buNone/>
              <a:defRPr sz="5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1828800" indent="0">
              <a:buNone/>
              <a:defRPr sz="5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2743200" indent="0">
              <a:buNone/>
              <a:defRPr sz="5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marL="3657600" indent="0">
              <a:buNone/>
              <a:defRPr sz="5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r>
              <a:rPr lang="en-US" dirty="0"/>
              <a:t>Headline</a:t>
            </a:r>
          </a:p>
          <a:p>
            <a:pPr lvl="0"/>
            <a:r>
              <a:rPr lang="en-US" dirty="0"/>
              <a:t>Headline</a:t>
            </a:r>
          </a:p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F8C428-C176-1343-82C1-1DCDFBBAF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168" y="3511262"/>
            <a:ext cx="6172200" cy="3648073"/>
          </a:xfrm>
        </p:spPr>
        <p:txBody>
          <a:bodyPr anchor="t">
            <a:normAutofit/>
          </a:bodyPr>
          <a:lstStyle>
            <a:lvl1pPr>
              <a:defRPr sz="76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Our Headline Here</a:t>
            </a:r>
          </a:p>
        </p:txBody>
      </p:sp>
    </p:spTree>
    <p:extLst>
      <p:ext uri="{BB962C8B-B14F-4D97-AF65-F5344CB8AC3E}">
        <p14:creationId xmlns:p14="http://schemas.microsoft.com/office/powerpoint/2010/main" val="322667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4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 i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60C2381F-E2E5-0149-9346-AAF401144CC8}" type="datetime1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 i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 i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8AD1185C-4148-3942-B5F6-075B0A255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9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73" r:id="rId3"/>
    <p:sldLayoutId id="2147483837" r:id="rId4"/>
    <p:sldLayoutId id="2147483678" r:id="rId5"/>
    <p:sldLayoutId id="2147483704" r:id="rId6"/>
    <p:sldLayoutId id="2147483683" r:id="rId7"/>
    <p:sldLayoutId id="2147483684" r:id="rId8"/>
    <p:sldLayoutId id="2147483687" r:id="rId9"/>
    <p:sldLayoutId id="2147483690" r:id="rId10"/>
    <p:sldLayoutId id="2147483692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1" r:id="rId18"/>
    <p:sldLayoutId id="2147483707" r:id="rId19"/>
    <p:sldLayoutId id="2147483708" r:id="rId20"/>
    <p:sldLayoutId id="2147483712" r:id="rId21"/>
    <p:sldLayoutId id="2147483713" r:id="rId22"/>
    <p:sldLayoutId id="2147483680" r:id="rId23"/>
    <p:sldLayoutId id="2147483714" r:id="rId24"/>
    <p:sldLayoutId id="2147483715" r:id="rId25"/>
    <p:sldLayoutId id="2147483720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677" r:id="rId34"/>
    <p:sldLayoutId id="2147483749" r:id="rId35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bg1">
              <a:lumMod val="7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bg1">
              <a:lumMod val="7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>
              <a:lumMod val="7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>
              <a:lumMod val="7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>
              <a:lumMod val="7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3.xml"/><Relationship Id="rId4" Type="http://schemas.openxmlformats.org/officeDocument/2006/relationships/chart" Target="../charts/char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70774E-FEC1-3843-BE5C-06965ABF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14" y="754105"/>
            <a:ext cx="8480426" cy="2651126"/>
          </a:xfrm>
        </p:spPr>
        <p:txBody>
          <a:bodyPr/>
          <a:lstStyle/>
          <a:p>
            <a:r>
              <a:rPr lang="en-US" dirty="0"/>
              <a:t>Title </a:t>
            </a:r>
            <a:br>
              <a:rPr lang="en-US" dirty="0"/>
            </a:br>
            <a:r>
              <a:rPr lang="en-US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Presentation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069946-53A2-7C4E-B434-A8CB7B76DD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9C6AD8-7D17-1347-B029-9F6E5180C6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9119B5-FF2F-664E-B46D-EFFFAB376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491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326C9-64E3-C049-8870-5E3BBEFF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094AB-585C-F441-AADE-A92905F62F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b="1" dirty="0">
                <a:solidFill>
                  <a:srgbClr val="FFFFFF"/>
                </a:solidFill>
              </a:rPr>
              <a:t>Subhead</a:t>
            </a:r>
          </a:p>
          <a:p>
            <a:pPr lvl="0"/>
            <a:endParaRPr lang="en-US" dirty="0">
              <a:solidFill>
                <a:srgbClr val="FFFFFF">
                  <a:lumMod val="75000"/>
                </a:srgbClr>
              </a:solidFill>
            </a:endParaRPr>
          </a:p>
          <a:p>
            <a:pPr lvl="0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SeaWorld is breaking through as a brand, overcoming perception challenges and reaching new audiences. In an effort to continue the ongoing revenue growth, our objective is to build a advertising campaign that enhances the brand, highlighting the fun, thrills, and meaningful experiences and causes. SeaWorld is breaking through as a brand, overcoming perception challenges and reaching new audiences. In an effort to continue the ongoing revenue growth, our objective is to build a advertising campaign that enhances the brand, highlighting the fun, thrills, and meaningful experiences and causes.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65138-BA62-2341-A16C-910BFAF8F5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Subhead</a:t>
            </a:r>
          </a:p>
          <a:p>
            <a:r>
              <a:rPr lang="en-US" dirty="0"/>
              <a:t>This friend of his had first arrived on the planet some fifteen Earth years previously, and he had worked hard to blend himself into.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52422C-4D0B-764A-BE44-611387695B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Subhead</a:t>
            </a:r>
          </a:p>
          <a:p>
            <a:r>
              <a:rPr lang="en-US" dirty="0"/>
              <a:t>This friend of his had first arrived on the planet some fifteen Earth years previously, and he had worked hard to blend himself into.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96FD06-1FB4-AA4A-B81B-3EA9774039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Subhead</a:t>
            </a:r>
          </a:p>
          <a:p>
            <a:r>
              <a:rPr lang="en-US" dirty="0"/>
              <a:t>This friend of his had first arrived on the planet some fifteen Earth years previously, and he had worked hard to blend himself into.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E55155-2EB8-FB4D-B793-BFED25AE47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Subhead</a:t>
            </a:r>
          </a:p>
          <a:p>
            <a:r>
              <a:rPr lang="en-US" dirty="0"/>
              <a:t>This friend of his had first arrived on the planet some fifteen Earth years previously, and he had worked hard to blend himself into.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D609326-E8EB-E04E-B789-FAC9DA57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602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C48CC-83F2-044D-AE6B-F3DB3E1BC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AFD51-7AD0-F74A-8D48-C73716FEB2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Subhead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WOTVS has become a global associations with more than 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WOTVS hosts a highly sought after annual global 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Deborah Brenner, CEO and Founder, will receive the Wine 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Active social media presence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Consistent content stream including newsletters,  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B997F-EE6F-2847-AE27-1822395F94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2630" y="7689562"/>
            <a:ext cx="10955972" cy="3959894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Subhead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WOTVS has become a global associations with more than 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WOTVS hosts a highly sought after annual global 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Deborah Brenner, CEO and Founder, will receive the Wine 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Active social media presence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Consistent content stream including newsletters, 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A747-FFA8-C04B-9112-EEE3D4CFA3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Subhead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WOTVS has become a global associations with more than 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WOTVS hosts a highly sought after annual global 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Deborah Brenner, CEO and Founder, will receive the Wine 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Active social media presence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Consistent content stream including newsletters,  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AF955A-1636-8346-BAD6-50F8F9D14D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44110" y="7689562"/>
            <a:ext cx="10955972" cy="3959894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Subhead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WOTVS has become a global associations with more than 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WOTVS hosts a highly sought after annual global 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Deborah Brenner, CEO and Founder, will receive the Wine 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Active social media presence</a:t>
            </a:r>
          </a:p>
          <a:p>
            <a:pPr marL="342900" indent="-342900">
              <a:buClr>
                <a:srgbClr val="F1E034"/>
              </a:buClr>
              <a:buFont typeface="Arial" panose="020B0604020202020204" pitchFamily="34" charset="0"/>
              <a:buChar char="•"/>
            </a:pPr>
            <a:r>
              <a:rPr lang="en-US" dirty="0"/>
              <a:t>Consistent content stream including newsletters,  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93AC56C-340D-7D4F-92E6-742B02BE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93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63F2EB-7079-4B4B-8380-42BB6FE29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36B1DF-468D-594C-81C4-CFED208CC1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 don’t know the key to success,  but the key to failure is trying to please everyone.</a:t>
            </a:r>
          </a:p>
          <a:p>
            <a:pPr algn="r"/>
            <a:r>
              <a:rPr lang="en-US" sz="3600" b="0" dirty="0">
                <a:latin typeface="Poppins Light" pitchFamily="2" charset="77"/>
                <a:cs typeface="Poppins Light" pitchFamily="2" charset="77"/>
              </a:rPr>
              <a:t>Author Name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08EFE2-150F-D741-804B-1BEAE8E8E2AC}"/>
              </a:ext>
            </a:extLst>
          </p:cNvPr>
          <p:cNvCxnSpPr>
            <a:cxnSpLocks/>
          </p:cNvCxnSpPr>
          <p:nvPr/>
        </p:nvCxnSpPr>
        <p:spPr>
          <a:xfrm>
            <a:off x="13290697" y="8825023"/>
            <a:ext cx="13609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195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BAD954-E6FA-0F49-A9B9-BA217350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F15A5-6E19-4A42-8E3B-ACFAA5A5A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 don’t know the key to success,  but the key to failure is trying to please everyone.</a:t>
            </a:r>
          </a:p>
          <a:p>
            <a:pPr algn="r"/>
            <a:r>
              <a:rPr lang="en-US" sz="3600" b="0" dirty="0">
                <a:latin typeface="Poppins Light" pitchFamily="2" charset="77"/>
                <a:cs typeface="Poppins Light" pitchFamily="2" charset="77"/>
              </a:rPr>
              <a:t>Author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FAD64A-9B71-034B-908C-561D92FC4A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 don’t know the key to success,  but the key to failure is trying to please everyone.</a:t>
            </a:r>
          </a:p>
          <a:p>
            <a:pPr algn="r"/>
            <a:r>
              <a:rPr lang="en-US" sz="3600" b="0" dirty="0">
                <a:latin typeface="Poppins Light" pitchFamily="2" charset="77"/>
                <a:cs typeface="Poppins Light" pitchFamily="2" charset="77"/>
              </a:rPr>
              <a:t>Author Name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2F4230-3381-1246-B1BE-53E60732FE3D}"/>
              </a:ext>
            </a:extLst>
          </p:cNvPr>
          <p:cNvCxnSpPr>
            <a:cxnSpLocks/>
          </p:cNvCxnSpPr>
          <p:nvPr/>
        </p:nvCxnSpPr>
        <p:spPr>
          <a:xfrm>
            <a:off x="17373600" y="9824484"/>
            <a:ext cx="13609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A5A76D-6B72-2743-98D5-BBCDD8C61B92}"/>
              </a:ext>
            </a:extLst>
          </p:cNvPr>
          <p:cNvCxnSpPr>
            <a:cxnSpLocks/>
          </p:cNvCxnSpPr>
          <p:nvPr/>
        </p:nvCxnSpPr>
        <p:spPr>
          <a:xfrm>
            <a:off x="4678325" y="9824484"/>
            <a:ext cx="13609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65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E4012D4-5D44-FD40-B7BE-E4C78F6A60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7750" b="45394"/>
          <a:stretch/>
        </p:blipFill>
        <p:spPr>
          <a:xfrm>
            <a:off x="690883" y="769046"/>
            <a:ext cx="23012999" cy="11964291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645CAE-9303-654D-A838-DF3E0C32A3FE}"/>
              </a:ext>
            </a:extLst>
          </p:cNvPr>
          <p:cNvSpPr/>
          <p:nvPr/>
        </p:nvSpPr>
        <p:spPr>
          <a:xfrm>
            <a:off x="534870" y="562861"/>
            <a:ext cx="23317433" cy="1237665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E13F5B-2B48-6743-863B-8FFA5F19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7D692-E813-C340-AA6E-54C62884A7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 don’t know the key to success,  </a:t>
            </a:r>
            <a:br>
              <a:rPr lang="en-US" dirty="0"/>
            </a:br>
            <a:r>
              <a:rPr lang="en-US" dirty="0"/>
              <a:t>but the key to failure is trying to please everyone.</a:t>
            </a:r>
          </a:p>
          <a:p>
            <a:pPr algn="r"/>
            <a:r>
              <a:rPr lang="en-US" sz="3600" b="0" dirty="0">
                <a:latin typeface="Poppins Light" pitchFamily="2" charset="77"/>
                <a:cs typeface="Poppins Light" pitchFamily="2" charset="77"/>
              </a:rPr>
              <a:t>Author Name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ECF51E-D28F-3A4A-A5E7-9CA5BD24071E}"/>
              </a:ext>
            </a:extLst>
          </p:cNvPr>
          <p:cNvCxnSpPr>
            <a:cxnSpLocks/>
          </p:cNvCxnSpPr>
          <p:nvPr/>
        </p:nvCxnSpPr>
        <p:spPr>
          <a:xfrm>
            <a:off x="13290697" y="8825023"/>
            <a:ext cx="13609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B6F17E4-43D4-5F43-AD0D-DE80EC2044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3186747" y="3404394"/>
            <a:ext cx="5303520" cy="30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85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D2E1C20-0021-D44E-B819-766AE4A7AF0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6540" b="6540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A1846F-22AD-9441-AC79-9E18AF21545B}"/>
              </a:ext>
            </a:extLst>
          </p:cNvPr>
          <p:cNvSpPr/>
          <p:nvPr/>
        </p:nvSpPr>
        <p:spPr>
          <a:xfrm>
            <a:off x="4661726" y="3721879"/>
            <a:ext cx="14357868" cy="627224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8037B-3E94-7042-8743-B6DC9D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05A6D0-47BE-A241-9E8F-4F0B0B605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4387" y="4480559"/>
            <a:ext cx="10058400" cy="4754882"/>
          </a:xfrm>
        </p:spPr>
        <p:txBody>
          <a:bodyPr/>
          <a:lstStyle/>
          <a:p>
            <a:r>
              <a:rPr lang="en-US" dirty="0"/>
              <a:t>I don’t know the key to success,  but the key to failure is trying to please everyone.</a:t>
            </a:r>
          </a:p>
          <a:p>
            <a:pPr algn="r"/>
            <a:r>
              <a:rPr lang="en-US" sz="3600" b="0" dirty="0">
                <a:latin typeface="Poppins Light" pitchFamily="2" charset="77"/>
                <a:cs typeface="Poppins Light" pitchFamily="2" charset="77"/>
              </a:rPr>
              <a:t>Author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62BE2C-598B-7948-AFED-4B5EA06506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5979219" y="4480559"/>
            <a:ext cx="2449740" cy="142901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6F09EB-3524-324B-AABD-2934958FA273}"/>
              </a:ext>
            </a:extLst>
          </p:cNvPr>
          <p:cNvCxnSpPr>
            <a:cxnSpLocks/>
          </p:cNvCxnSpPr>
          <p:nvPr/>
        </p:nvCxnSpPr>
        <p:spPr>
          <a:xfrm>
            <a:off x="12193587" y="8712743"/>
            <a:ext cx="13609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991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A77CA-C4FA-2340-956C-211D6B67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D0DAC-C2C2-EA42-BA6E-D20D6069D6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CE096-6A84-CB49-B1D3-02A743B51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11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AC2E3-F577-D543-883F-8656A7C72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88B6A-C4E1-204C-9E3F-1488A8060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13CB5-EC23-8C4F-BECA-0D4A63DB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5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3F7AC90-054D-7D4E-8530-DCD1EAA320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3189" b="23189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C978265-3433-6B42-AD8F-3FCD13029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Title</a:t>
            </a:r>
            <a:br>
              <a:rPr lang="en-US" dirty="0"/>
            </a:br>
            <a:r>
              <a:rPr lang="en-US" sz="4800" b="0" dirty="0">
                <a:solidFill>
                  <a:schemeClr val="bg1">
                    <a:lumMod val="65000"/>
                  </a:schemeClr>
                </a:solidFill>
                <a:latin typeface="Poppins ExtraLight" pitchFamily="2" charset="77"/>
                <a:cs typeface="Poppins ExtraLight" pitchFamily="2" charset="77"/>
              </a:rPr>
              <a:t>Subtitle</a:t>
            </a:r>
            <a:endParaRPr lang="en-US" sz="4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CC949-4EDA-DE4D-86BB-2B6EA70E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24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C3971-DC06-AF49-9B95-3F608009D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834CEE-CC24-934B-AE38-8D431C3CE4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9000"/>
              </a:spcAft>
            </a:pPr>
            <a:r>
              <a:rPr lang="en-US" sz="3400" b="1" dirty="0">
                <a:solidFill>
                  <a:schemeClr val="bg1"/>
                </a:solidFill>
              </a:rPr>
              <a:t>We’ve been asked to highlight the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fun, thrills, meaningful experiences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and causes at SeaWorld, and we believe the way to do that is not just to redefine what “Real. Amazing.”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4000"/>
              </a:spcAft>
            </a:pPr>
            <a:r>
              <a:rPr lang="en-US" dirty="0"/>
              <a:t>The truth is two words alone aren’t nearly enough to describe the lifelong – even life-changing – memories we know SeaWorld can deliver in multitudes. So a </a:t>
            </a:r>
            <a:r>
              <a:rPr lang="en-US" b="1" dirty="0">
                <a:solidFill>
                  <a:srgbClr val="F1E034"/>
                </a:solidFill>
              </a:rPr>
              <a:t>campaign</a:t>
            </a:r>
            <a:r>
              <a:rPr lang="en-US" dirty="0"/>
              <a:t> that delivers in multitudes is a must. How? Illustrating more tangible emotion and more </a:t>
            </a:r>
            <a:r>
              <a:rPr lang="en-US" b="1" dirty="0">
                <a:solidFill>
                  <a:schemeClr val="bg1"/>
                </a:solidFill>
              </a:rPr>
              <a:t>authentic imagery.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0C5E38B-143E-104D-B4C9-7D4B6575C9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14810" r="46930" b="35784"/>
          <a:stretch/>
        </p:blipFill>
        <p:spPr>
          <a:xfrm>
            <a:off x="0" y="0"/>
            <a:ext cx="9821863" cy="13716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E82E50-C554-854E-9F32-9621102AED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211" y="3705228"/>
            <a:ext cx="6633241" cy="2915706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1" dirty="0">
                <a:latin typeface="Poppins" pitchFamily="2" charset="77"/>
                <a:cs typeface="Poppins" pitchFamily="2" charset="77"/>
              </a:rPr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0793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122CCD-75BA-B24D-8FF1-AC5F872D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A02691-5413-0A4E-AE12-0EF893280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01	02	03	04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FBF3C0-2647-BD43-B254-FF7C512A4F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Section</a:t>
            </a:r>
            <a:br>
              <a:rPr lang="en-US" dirty="0"/>
            </a:br>
            <a:r>
              <a:rPr lang="en-US" b="1" dirty="0">
                <a:latin typeface="Poppins" pitchFamily="2" charset="77"/>
                <a:cs typeface="Poppins" pitchFamily="2" charset="77"/>
              </a:rPr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61B3DC-C496-C341-8544-B2DA89C2E5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Section</a:t>
            </a:r>
            <a:br>
              <a:rPr lang="en-US" dirty="0"/>
            </a:br>
            <a:r>
              <a:rPr lang="en-US" b="1" dirty="0">
                <a:latin typeface="Poppins" pitchFamily="2" charset="77"/>
                <a:cs typeface="Poppins" pitchFamily="2" charset="77"/>
              </a:rPr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11132C-9F0D-F743-99EE-1AC41B84CB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Section</a:t>
            </a:r>
            <a:br>
              <a:rPr lang="en-US" dirty="0"/>
            </a:br>
            <a:r>
              <a:rPr lang="en-US" b="1" dirty="0">
                <a:latin typeface="Poppins" pitchFamily="2" charset="77"/>
                <a:cs typeface="Poppins" pitchFamily="2" charset="77"/>
              </a:rPr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EFA5BC4-D326-974F-9B88-D85A394A85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Section</a:t>
            </a:r>
            <a:br>
              <a:rPr lang="en-US" dirty="0"/>
            </a:br>
            <a:r>
              <a:rPr lang="en-US" b="1" dirty="0">
                <a:latin typeface="Poppins" pitchFamily="2" charset="77"/>
                <a:cs typeface="Poppins" pitchFamily="2" charset="77"/>
              </a:rPr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B5E1DFB-0ADA-F444-B956-13BAB05BD2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Loreum</a:t>
            </a:r>
            <a:r>
              <a:rPr lang="en-US" dirty="0"/>
              <a:t> ipsum</a:t>
            </a:r>
          </a:p>
          <a:p>
            <a:r>
              <a:rPr lang="en-US" dirty="0"/>
              <a:t>Lorem ipsum dolor</a:t>
            </a:r>
          </a:p>
          <a:p>
            <a:r>
              <a:rPr lang="en-US" dirty="0"/>
              <a:t>Lorem ipsum</a:t>
            </a:r>
          </a:p>
          <a:p>
            <a:r>
              <a:rPr lang="en-US" dirty="0"/>
              <a:t>Lorem ipsum dolor</a:t>
            </a:r>
          </a:p>
          <a:p>
            <a:r>
              <a:rPr lang="en-US" dirty="0"/>
              <a:t>Lorem ipsum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510EA3-E0D0-7B46-8C31-E759752965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Loreum</a:t>
            </a:r>
            <a:r>
              <a:rPr lang="en-US" dirty="0"/>
              <a:t> ipsum</a:t>
            </a:r>
          </a:p>
          <a:p>
            <a:r>
              <a:rPr lang="en-US" dirty="0"/>
              <a:t>Lorem ipsum dolor</a:t>
            </a:r>
          </a:p>
          <a:p>
            <a:r>
              <a:rPr lang="en-US" dirty="0"/>
              <a:t>Lorem ipsum</a:t>
            </a:r>
          </a:p>
          <a:p>
            <a:r>
              <a:rPr lang="en-US" dirty="0"/>
              <a:t>Lorem ipsum dolor</a:t>
            </a:r>
          </a:p>
          <a:p>
            <a:r>
              <a:rPr lang="en-US" dirty="0"/>
              <a:t>Lorem ipsum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E738423-B86C-DF44-A75D-DFB6446561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/>
              <a:t>Loreum</a:t>
            </a:r>
            <a:r>
              <a:rPr lang="en-US" dirty="0"/>
              <a:t> ipsum</a:t>
            </a:r>
          </a:p>
          <a:p>
            <a:r>
              <a:rPr lang="en-US" dirty="0"/>
              <a:t>Lorem ipsum dolor</a:t>
            </a:r>
          </a:p>
          <a:p>
            <a:r>
              <a:rPr lang="en-US" dirty="0"/>
              <a:t>Lorem ipsum</a:t>
            </a:r>
          </a:p>
          <a:p>
            <a:r>
              <a:rPr lang="en-US" dirty="0"/>
              <a:t>Lorem ipsum dolor</a:t>
            </a:r>
          </a:p>
          <a:p>
            <a:r>
              <a:rPr lang="en-US" dirty="0"/>
              <a:t>Lorem ipsum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01C0789-9E6A-514E-A73E-6759405892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err="1"/>
              <a:t>Loreum</a:t>
            </a:r>
            <a:r>
              <a:rPr lang="en-US" dirty="0"/>
              <a:t> ipsum</a:t>
            </a:r>
          </a:p>
          <a:p>
            <a:r>
              <a:rPr lang="en-US" dirty="0"/>
              <a:t>Lorem ipsum dolor</a:t>
            </a:r>
          </a:p>
          <a:p>
            <a:r>
              <a:rPr lang="en-US" dirty="0"/>
              <a:t>Lorem ipsum</a:t>
            </a:r>
          </a:p>
          <a:p>
            <a:r>
              <a:rPr lang="en-US" dirty="0"/>
              <a:t>Lorem ipsum dolor</a:t>
            </a:r>
          </a:p>
          <a:p>
            <a:r>
              <a:rPr lang="en-US" dirty="0"/>
              <a:t>Lorem ipsum</a:t>
            </a:r>
          </a:p>
          <a:p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ECD7BD7-E41B-1E46-8E00-05632B59D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</a:t>
            </a:r>
            <a:br>
              <a:rPr lang="en-US" dirty="0"/>
            </a:br>
            <a: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7604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2D94C5-3B55-174A-B1A2-FA59D65B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721824-44C3-4247-8011-4C6D84146C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9000"/>
              </a:spcAft>
            </a:pPr>
            <a:r>
              <a:rPr lang="en-US" sz="3400" b="1" dirty="0">
                <a:solidFill>
                  <a:schemeClr val="bg1"/>
                </a:solidFill>
              </a:rPr>
              <a:t>We’ve been asked to highlight the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fun, thrills, meaningful experiences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and causes at SeaWorld, and we believe the way to do that is not just to redefine what “Real. Amazing.”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4000"/>
              </a:spcAft>
            </a:pPr>
            <a:r>
              <a:rPr lang="en-US" dirty="0"/>
              <a:t>The truth is two words alone aren’t nearly enough to describe the lifelong – even life-changing – memories we know SeaWorld can deliver in multitudes. So a </a:t>
            </a:r>
            <a:r>
              <a:rPr lang="en-US" b="1" dirty="0">
                <a:solidFill>
                  <a:srgbClr val="F1E034"/>
                </a:solidFill>
              </a:rPr>
              <a:t>campaign</a:t>
            </a:r>
            <a:r>
              <a:rPr lang="en-US" dirty="0"/>
              <a:t> that delivers in multitudes is a must. How? Illustrating more tangible emotion and more </a:t>
            </a:r>
            <a:r>
              <a:rPr lang="en-US" b="1" dirty="0">
                <a:solidFill>
                  <a:schemeClr val="bg1"/>
                </a:solidFill>
              </a:rPr>
              <a:t>authentic imagery.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9B5ECAD-3A85-2F40-9A0B-FB584463FE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2505" b="12505"/>
          <a:stretch>
            <a:fillRect/>
          </a:stretch>
        </p:blipFill>
        <p:spPr/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5C6A74BA-9FBF-A142-8B92-A45B8CF3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9636179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962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7E96C5-C71D-044D-8C41-81C89520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C64003-ED28-3045-8E84-4C73CD004E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>
              <a:spcBef>
                <a:spcPts val="0"/>
              </a:spcBef>
              <a:spcAft>
                <a:spcPts val="9000"/>
              </a:spcAft>
            </a:pPr>
            <a:r>
              <a:rPr lang="en-US" sz="3400" b="1" dirty="0">
                <a:solidFill>
                  <a:schemeClr val="bg1"/>
                </a:solidFill>
              </a:rPr>
              <a:t>We’ve been asked to highlight the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fun, thrills, meaningful experiences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and causes at SeaWorld, and we believe the way to do that is not just to redefine what “Real. Amazing.”</a:t>
            </a:r>
          </a:p>
          <a:p>
            <a:pPr lvl="0">
              <a:spcBef>
                <a:spcPts val="0"/>
              </a:spcBef>
              <a:spcAft>
                <a:spcPts val="4000"/>
              </a:spcAft>
            </a:pPr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</a:t>
            </a:r>
            <a:r>
              <a:rPr lang="en-US" b="1" dirty="0">
                <a:solidFill>
                  <a:schemeClr val="bg1"/>
                </a:solidFill>
              </a:rPr>
              <a:t>authentic imagery.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9E695F0-70D2-D741-B2A5-2615075FC53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1518" b="11518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81FDC2D-964E-674E-B038-043BE77F6E6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1611" b="11611"/>
          <a:stretch>
            <a:fillRect/>
          </a:stretch>
        </p:blipFill>
        <p:spPr/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1622C4F5-8FED-FB4B-9991-E7D9037F7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9636179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989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8B47FD-69A8-C14F-A1A7-B573EFFDA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85945B-26CC-DA4E-849F-72231E930B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ts val="9000"/>
              </a:spcAft>
            </a:pPr>
            <a:r>
              <a:rPr lang="en-US" sz="3400" b="1" dirty="0">
                <a:solidFill>
                  <a:schemeClr val="bg1"/>
                </a:solidFill>
              </a:rPr>
              <a:t>We’ve been asked to highlight the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fun, thrills, meaningful experiences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and causes at SeaWorld, and we believe the way to do that is not just to redefine what “Real. Amazing.”</a:t>
            </a:r>
          </a:p>
          <a:p>
            <a:pPr lvl="0">
              <a:spcBef>
                <a:spcPts val="0"/>
              </a:spcBef>
              <a:spcAft>
                <a:spcPts val="4000"/>
              </a:spcAft>
            </a:pPr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</a:t>
            </a:r>
            <a:r>
              <a:rPr lang="en-US" b="1" dirty="0">
                <a:solidFill>
                  <a:schemeClr val="bg1"/>
                </a:solidFill>
              </a:rPr>
              <a:t>authentic imagery. 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F18C3E6-C584-FC4A-B464-02E597A9EC9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7274" r="17274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EB73EAC-3E22-E844-9837-6FC72BBACD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7265" r="17265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A003F9C-BB14-4C44-B9E1-161180AC6B5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36677" r="25393"/>
          <a:stretch/>
        </p:blipFill>
        <p:spPr>
          <a:xfrm>
            <a:off x="9704231" y="769046"/>
            <a:ext cx="7533903" cy="12134155"/>
          </a:xfr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132C1C7B-A6BF-5C47-AB97-434E8E6D4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9636179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06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93CA2-2435-9846-A6AB-46E3A765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4CB617-81FA-E840-A7AE-434B365155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Subhead</a:t>
            </a:r>
          </a:p>
          <a:p>
            <a:pPr>
              <a:lnSpc>
                <a:spcPct val="150000"/>
              </a:lnSpc>
            </a:pPr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291EF7-24D3-C243-B770-0BBA5887C6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Subhead</a:t>
            </a:r>
          </a:p>
          <a:p>
            <a:pPr>
              <a:lnSpc>
                <a:spcPct val="150000"/>
              </a:lnSpc>
            </a:pPr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898A79A-FF91-214D-B8E2-6193937DE30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t="53121" b="3161"/>
          <a:stretch/>
        </p:blipFill>
        <p:spPr>
          <a:xfrm>
            <a:off x="820165" y="2133600"/>
            <a:ext cx="22746843" cy="7458075"/>
          </a:xfr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3743AFF1-3054-8641-BA97-52311FBF1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9636179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7C1EB9-D735-D547-81FF-F1894579A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3B6CF4-13B3-9A4D-9323-ED91242052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Subhead</a:t>
            </a:r>
          </a:p>
          <a:p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F35FDE-B524-8E43-A63C-8B11A22DA8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Subhead</a:t>
            </a:r>
          </a:p>
          <a:p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44109AE-8179-5049-8B61-460869AB627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b="9241"/>
          <a:stretch/>
        </p:blipFill>
        <p:spPr>
          <a:xfrm>
            <a:off x="820166" y="2133601"/>
            <a:ext cx="11167863" cy="6756400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2CC5497-D2F6-0F4B-B653-7AE1EC85FC8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t="41524" b="9332"/>
          <a:stretch/>
        </p:blipFill>
        <p:spPr>
          <a:xfrm>
            <a:off x="12399146" y="2133601"/>
            <a:ext cx="11167863" cy="6756400"/>
          </a:xfr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D0383F51-F09A-304F-8A2C-1A564415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9636179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453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E623B3-7CA9-6C45-A2ED-1B9AE55B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36D239-419F-AD4C-976B-AFBB6473D9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Subhead</a:t>
            </a:r>
          </a:p>
          <a:p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305E3FC-B1D5-C045-A523-270B9497B6F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t="46329" b="8041"/>
          <a:stretch/>
        </p:blipFill>
        <p:spPr>
          <a:xfrm>
            <a:off x="820166" y="2963333"/>
            <a:ext cx="7417522" cy="4402667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FCF80F2-5176-5940-96B2-90CDE829842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5485" b="5485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8C1722FE-B310-3F45-9078-B0EB3A27E25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t="5474" b="5474"/>
          <a:stretch>
            <a:fillRect/>
          </a:stretch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3DDF62-1038-6348-8353-B82DA6035B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Subhead</a:t>
            </a:r>
          </a:p>
          <a:p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A10805A-A9AB-994E-994A-8B0115F4D8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Subhead</a:t>
            </a:r>
          </a:p>
          <a:p>
            <a:r>
              <a:rPr lang="en-US" dirty="0"/>
              <a:t>This friend of his had first arrived on the planet some fifteen Earth years previously, and he had worked hard to blend himself into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16E07F-E987-B740-8654-B8D1D879A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9636179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008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9942E3-85B6-454E-8519-4F51D48A1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60B3C75-95CF-F647-A091-31C414677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41600" y="8144933"/>
            <a:ext cx="4656667" cy="41129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Name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Title here</a:t>
            </a:r>
          </a:p>
          <a:p>
            <a:r>
              <a:rPr lang="en-US" dirty="0"/>
              <a:t>The truth is, two words alone aren’t nearly enough to describe the lifelong - even life-changing - memories we know SeaWorld can deliver in multitudes. So a campaign that delivers in multitudes is a must.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79A4E2F1-11F8-2B4E-9086-A4C6BA266C0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44303" r="3775"/>
          <a:stretch/>
        </p:blipFill>
        <p:spPr>
          <a:xfrm>
            <a:off x="2641600" y="2404533"/>
            <a:ext cx="4504267" cy="5300134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75A55A7-C5C8-DB4C-9A4E-E69BC6C808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Name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Title here</a:t>
            </a:r>
          </a:p>
          <a:p>
            <a:r>
              <a:rPr lang="en-US" dirty="0"/>
              <a:t>The truth is, two words alone aren’t nearly enough to describe the lifelong - even life-changing - memories we know SeaWorld can deliver in multitudes. So a campaign that delivers in multitudes is a must.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56FF84A-A8EA-DB40-B94F-93187D3472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Name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Title here</a:t>
            </a:r>
          </a:p>
          <a:p>
            <a:r>
              <a:rPr lang="en-US" dirty="0"/>
              <a:t>The truth is, two words alone aren’t nearly enough to describe the lifelong - even life-changing - memories we know SeaWorld can deliver in multitudes. So a campaign that delivers in multitudes is a must.</a:t>
            </a: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ED83DE26-3613-4443-BB3A-1F32CB92BD5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l="44277" r="3801"/>
          <a:stretch/>
        </p:blipFill>
        <p:spPr>
          <a:xfrm>
            <a:off x="9499600" y="2404533"/>
            <a:ext cx="4504267" cy="5300134"/>
          </a:xfr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F1495681-5C2C-134C-A3B6-ABBDFE91747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/>
          <a:srcRect l="44486" r="3574"/>
          <a:stretch/>
        </p:blipFill>
        <p:spPr>
          <a:xfrm>
            <a:off x="16747067" y="2404533"/>
            <a:ext cx="4504267" cy="5300134"/>
          </a:xfr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6A62A262-CDA9-C340-B9B2-817B0D51D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9636179" cy="1019114"/>
          </a:xfrm>
        </p:spPr>
        <p:txBody>
          <a:bodyPr/>
          <a:lstStyle/>
          <a:p>
            <a:r>
              <a:rPr lang="en-US" b="0" dirty="0">
                <a:latin typeface="Poppins Light" pitchFamily="2" charset="77"/>
                <a:cs typeface="Poppins Light" pitchFamily="2" charset="77"/>
              </a:rPr>
              <a:t>The</a:t>
            </a:r>
            <a:r>
              <a:rPr lang="en-US" dirty="0"/>
              <a:t> Team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14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DDCE5E-D7BC-7D46-8176-73FF4F0C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81B4E7C-3C6A-734E-9192-0356074B2F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below graph displays three waves of a longitudinal tracking survey. </a:t>
            </a:r>
          </a:p>
          <a:p>
            <a:r>
              <a:rPr lang="en-US" dirty="0"/>
              <a:t>This type of graph is based off of a Like a scale question.  </a:t>
            </a:r>
          </a:p>
          <a:p>
            <a:endParaRPr lang="en-US" dirty="0"/>
          </a:p>
        </p:txBody>
      </p:sp>
      <p:graphicFrame>
        <p:nvGraphicFramePr>
          <p:cNvPr id="19" name="Chart Placeholder 18">
            <a:extLst>
              <a:ext uri="{FF2B5EF4-FFF2-40B4-BE49-F238E27FC236}">
                <a16:creationId xmlns:a16="http://schemas.microsoft.com/office/drawing/2014/main" id="{DF7472AB-A320-0C43-B8A5-6216EF4C165C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3907441037"/>
              </p:ext>
            </p:extLst>
          </p:nvPr>
        </p:nvGraphicFramePr>
        <p:xfrm>
          <a:off x="820738" y="2347913"/>
          <a:ext cx="22750462" cy="1029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Freeform 13">
            <a:extLst>
              <a:ext uri="{FF2B5EF4-FFF2-40B4-BE49-F238E27FC236}">
                <a16:creationId xmlns:a16="http://schemas.microsoft.com/office/drawing/2014/main" id="{EC11CE0E-D6FA-4E40-A0E3-7042A3FBC116}"/>
              </a:ext>
            </a:extLst>
          </p:cNvPr>
          <p:cNvSpPr/>
          <p:nvPr/>
        </p:nvSpPr>
        <p:spPr>
          <a:xfrm>
            <a:off x="2743199" y="8661862"/>
            <a:ext cx="5532125" cy="581891"/>
          </a:xfrm>
          <a:custGeom>
            <a:avLst/>
            <a:gdLst>
              <a:gd name="connsiteX0" fmla="*/ 0 w 3341716"/>
              <a:gd name="connsiteY0" fmla="*/ 0 h 1163782"/>
              <a:gd name="connsiteX1" fmla="*/ 0 w 3341716"/>
              <a:gd name="connsiteY1" fmla="*/ 1163782 h 1163782"/>
              <a:gd name="connsiteX2" fmla="*/ 3341716 w 3341716"/>
              <a:gd name="connsiteY2" fmla="*/ 1163782 h 1163782"/>
              <a:gd name="connsiteX3" fmla="*/ 3341716 w 3341716"/>
              <a:gd name="connsiteY3" fmla="*/ 16625 h 11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716" h="1163782">
                <a:moveTo>
                  <a:pt x="0" y="0"/>
                </a:moveTo>
                <a:lnTo>
                  <a:pt x="0" y="1163782"/>
                </a:lnTo>
                <a:lnTo>
                  <a:pt x="3341716" y="1163782"/>
                </a:lnTo>
                <a:lnTo>
                  <a:pt x="3341716" y="16625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2BE1303D-222B-8242-89DF-7E5A7399DA02}"/>
              </a:ext>
            </a:extLst>
          </p:cNvPr>
          <p:cNvSpPr/>
          <p:nvPr/>
        </p:nvSpPr>
        <p:spPr>
          <a:xfrm>
            <a:off x="14921574" y="8661862"/>
            <a:ext cx="8437189" cy="581891"/>
          </a:xfrm>
          <a:custGeom>
            <a:avLst/>
            <a:gdLst>
              <a:gd name="connsiteX0" fmla="*/ 0 w 3341716"/>
              <a:gd name="connsiteY0" fmla="*/ 0 h 1163782"/>
              <a:gd name="connsiteX1" fmla="*/ 0 w 3341716"/>
              <a:gd name="connsiteY1" fmla="*/ 1163782 h 1163782"/>
              <a:gd name="connsiteX2" fmla="*/ 3341716 w 3341716"/>
              <a:gd name="connsiteY2" fmla="*/ 1163782 h 1163782"/>
              <a:gd name="connsiteX3" fmla="*/ 3341716 w 3341716"/>
              <a:gd name="connsiteY3" fmla="*/ 16625 h 11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716" h="1163782">
                <a:moveTo>
                  <a:pt x="0" y="0"/>
                </a:moveTo>
                <a:lnTo>
                  <a:pt x="0" y="1163782"/>
                </a:lnTo>
                <a:lnTo>
                  <a:pt x="3341716" y="1163782"/>
                </a:lnTo>
                <a:lnTo>
                  <a:pt x="3341716" y="16625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D7B661-EAC0-3B4A-9927-90B1076CD8A1}"/>
              </a:ext>
            </a:extLst>
          </p:cNvPr>
          <p:cNvCxnSpPr/>
          <p:nvPr/>
        </p:nvCxnSpPr>
        <p:spPr>
          <a:xfrm>
            <a:off x="5378333" y="9243753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9E51A5-36E4-544E-AC96-80A773D381FC}"/>
              </a:ext>
            </a:extLst>
          </p:cNvPr>
          <p:cNvCxnSpPr/>
          <p:nvPr/>
        </p:nvCxnSpPr>
        <p:spPr>
          <a:xfrm>
            <a:off x="19335403" y="9243753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9898A-F7A8-0543-B5F9-4D7A13EA5B8C}"/>
              </a:ext>
            </a:extLst>
          </p:cNvPr>
          <p:cNvCxnSpPr/>
          <p:nvPr/>
        </p:nvCxnSpPr>
        <p:spPr>
          <a:xfrm>
            <a:off x="2759825" y="53866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46ED24-9DBD-B242-AADE-7CCD1B729244}"/>
              </a:ext>
            </a:extLst>
          </p:cNvPr>
          <p:cNvCxnSpPr/>
          <p:nvPr/>
        </p:nvCxnSpPr>
        <p:spPr>
          <a:xfrm>
            <a:off x="4106488" y="53866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DDAB31-EEB1-3D47-A548-AC7AB992D0C7}"/>
              </a:ext>
            </a:extLst>
          </p:cNvPr>
          <p:cNvCxnSpPr/>
          <p:nvPr/>
        </p:nvCxnSpPr>
        <p:spPr>
          <a:xfrm>
            <a:off x="5212079" y="53866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45E989-7252-7A40-87B6-F9FFAB7B9165}"/>
              </a:ext>
            </a:extLst>
          </p:cNvPr>
          <p:cNvCxnSpPr/>
          <p:nvPr/>
        </p:nvCxnSpPr>
        <p:spPr>
          <a:xfrm>
            <a:off x="8275325" y="53866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8B0232-69E2-734E-AD0E-9364F373A97E}"/>
              </a:ext>
            </a:extLst>
          </p:cNvPr>
          <p:cNvCxnSpPr/>
          <p:nvPr/>
        </p:nvCxnSpPr>
        <p:spPr>
          <a:xfrm>
            <a:off x="11392589" y="53866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C20D430-F389-6349-868C-F31C71C28AAA}"/>
              </a:ext>
            </a:extLst>
          </p:cNvPr>
          <p:cNvCxnSpPr/>
          <p:nvPr/>
        </p:nvCxnSpPr>
        <p:spPr>
          <a:xfrm>
            <a:off x="14921574" y="53866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4CDEF54-CF35-3042-8352-AA8F21AA560C}"/>
              </a:ext>
            </a:extLst>
          </p:cNvPr>
          <p:cNvSpPr txBox="1"/>
          <p:nvPr/>
        </p:nvSpPr>
        <p:spPr>
          <a:xfrm>
            <a:off x="2876203" y="5155817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6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E30323-DA7C-5F4A-AD1C-3AA803B8C7AE}"/>
              </a:ext>
            </a:extLst>
          </p:cNvPr>
          <p:cNvSpPr txBox="1"/>
          <p:nvPr/>
        </p:nvSpPr>
        <p:spPr>
          <a:xfrm>
            <a:off x="4222866" y="5155817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5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E189C1-15C7-1B48-9C12-98A9E36A8048}"/>
              </a:ext>
            </a:extLst>
          </p:cNvPr>
          <p:cNvSpPr txBox="1"/>
          <p:nvPr/>
        </p:nvSpPr>
        <p:spPr>
          <a:xfrm>
            <a:off x="5378333" y="5155817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14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6F4CCE-D8B8-B040-8606-C4494A38497D}"/>
              </a:ext>
            </a:extLst>
          </p:cNvPr>
          <p:cNvSpPr txBox="1"/>
          <p:nvPr/>
        </p:nvSpPr>
        <p:spPr>
          <a:xfrm>
            <a:off x="8408329" y="5155817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14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FB42B3-77F4-6A4E-99D6-26452EA4F009}"/>
              </a:ext>
            </a:extLst>
          </p:cNvPr>
          <p:cNvSpPr txBox="1"/>
          <p:nvPr/>
        </p:nvSpPr>
        <p:spPr>
          <a:xfrm>
            <a:off x="11492342" y="5155817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16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2B33A0-3343-1748-BA19-2C3F3BBB479F}"/>
              </a:ext>
            </a:extLst>
          </p:cNvPr>
          <p:cNvSpPr txBox="1"/>
          <p:nvPr/>
        </p:nvSpPr>
        <p:spPr>
          <a:xfrm>
            <a:off x="15071203" y="5155817"/>
            <a:ext cx="129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1E034"/>
                </a:solidFill>
                <a:latin typeface="Poppins" pitchFamily="2" charset="77"/>
                <a:cs typeface="Poppins" pitchFamily="2" charset="77"/>
              </a:rPr>
              <a:t>38</a:t>
            </a:r>
            <a:r>
              <a:rPr lang="en-US" sz="2400" dirty="0">
                <a:solidFill>
                  <a:srgbClr val="F1E034"/>
                </a:solidFill>
                <a:latin typeface="Poppins" pitchFamily="2" charset="77"/>
                <a:cs typeface="Poppins" pitchFamily="2" charset="77"/>
              </a:rPr>
              <a:t>% 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4B8FF9-1047-0243-81DA-24B161CD775F}"/>
              </a:ext>
            </a:extLst>
          </p:cNvPr>
          <p:cNvSpPr txBox="1"/>
          <p:nvPr/>
        </p:nvSpPr>
        <p:spPr>
          <a:xfrm>
            <a:off x="3923607" y="10457411"/>
            <a:ext cx="2959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Bottom-3 Box: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W</a:t>
            </a:r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1:17</a:t>
            </a:r>
            <a:r>
              <a:rPr lang="en-US" sz="24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7D63D0-4BAD-1040-8227-CFDFA3BB23FD}"/>
              </a:ext>
            </a:extLst>
          </p:cNvPr>
          <p:cNvSpPr txBox="1"/>
          <p:nvPr/>
        </p:nvSpPr>
        <p:spPr>
          <a:xfrm>
            <a:off x="17855738" y="10457411"/>
            <a:ext cx="2959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Top-3 Box: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W</a:t>
            </a:r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1:17</a:t>
            </a:r>
            <a:r>
              <a:rPr lang="en-US" sz="24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%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7BCD5C-7A47-C542-AFA5-16D30C9A3551}"/>
              </a:ext>
            </a:extLst>
          </p:cNvPr>
          <p:cNvSpPr/>
          <p:nvPr/>
        </p:nvSpPr>
        <p:spPr>
          <a:xfrm>
            <a:off x="14297891" y="1278604"/>
            <a:ext cx="1845425" cy="2675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C9285A8-7D4E-BD49-A9D5-B3D6D255339F}"/>
              </a:ext>
            </a:extLst>
          </p:cNvPr>
          <p:cNvSpPr/>
          <p:nvPr/>
        </p:nvSpPr>
        <p:spPr>
          <a:xfrm>
            <a:off x="16625455" y="1276352"/>
            <a:ext cx="560945" cy="2698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53B8953-911A-A744-9AD1-318FBFBDCF11}"/>
              </a:ext>
            </a:extLst>
          </p:cNvPr>
          <p:cNvSpPr/>
          <p:nvPr/>
        </p:nvSpPr>
        <p:spPr>
          <a:xfrm>
            <a:off x="17428255" y="1276352"/>
            <a:ext cx="560945" cy="2698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4FFDF47-E339-1742-A122-D8098C7B4F0A}"/>
              </a:ext>
            </a:extLst>
          </p:cNvPr>
          <p:cNvSpPr/>
          <p:nvPr/>
        </p:nvSpPr>
        <p:spPr>
          <a:xfrm>
            <a:off x="18241855" y="1276352"/>
            <a:ext cx="560945" cy="2698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920106-385A-FC42-A4E6-6DBC30D6A291}"/>
              </a:ext>
            </a:extLst>
          </p:cNvPr>
          <p:cNvSpPr/>
          <p:nvPr/>
        </p:nvSpPr>
        <p:spPr>
          <a:xfrm>
            <a:off x="19055455" y="1276352"/>
            <a:ext cx="560945" cy="2698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3F6CC7-1C51-CE41-A9F5-07613A96B627}"/>
              </a:ext>
            </a:extLst>
          </p:cNvPr>
          <p:cNvSpPr/>
          <p:nvPr/>
        </p:nvSpPr>
        <p:spPr>
          <a:xfrm>
            <a:off x="19894255" y="1276352"/>
            <a:ext cx="560945" cy="269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F5687DF-AC35-E448-A3FA-F83183FB4C85}"/>
              </a:ext>
            </a:extLst>
          </p:cNvPr>
          <p:cNvSpPr/>
          <p:nvPr/>
        </p:nvSpPr>
        <p:spPr>
          <a:xfrm>
            <a:off x="20733055" y="1276352"/>
            <a:ext cx="560945" cy="269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30264C-3626-E244-AB3E-4A031CA6CCC8}"/>
              </a:ext>
            </a:extLst>
          </p:cNvPr>
          <p:cNvSpPr/>
          <p:nvPr/>
        </p:nvSpPr>
        <p:spPr>
          <a:xfrm>
            <a:off x="21571855" y="1276352"/>
            <a:ext cx="1999345" cy="269816"/>
          </a:xfrm>
          <a:prstGeom prst="rect">
            <a:avLst/>
          </a:prstGeom>
          <a:solidFill>
            <a:srgbClr val="F1E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9457951-EC2C-9945-BFBA-96CD06419B9F}"/>
              </a:ext>
            </a:extLst>
          </p:cNvPr>
          <p:cNvCxnSpPr/>
          <p:nvPr/>
        </p:nvCxnSpPr>
        <p:spPr>
          <a:xfrm>
            <a:off x="143008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A8B6E11-5C76-1843-AADE-08F97CCD0BEC}"/>
              </a:ext>
            </a:extLst>
          </p:cNvPr>
          <p:cNvSpPr txBox="1"/>
          <p:nvPr/>
        </p:nvSpPr>
        <p:spPr>
          <a:xfrm>
            <a:off x="14400642" y="558417"/>
            <a:ext cx="1939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1 = Not at all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6C336E5-392D-824F-9199-664C1FBF30E2}"/>
              </a:ext>
            </a:extLst>
          </p:cNvPr>
          <p:cNvCxnSpPr/>
          <p:nvPr/>
        </p:nvCxnSpPr>
        <p:spPr>
          <a:xfrm>
            <a:off x="166122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DB4B2C5-4ABF-1D4A-A17E-91BCDD3B9F5B}"/>
              </a:ext>
            </a:extLst>
          </p:cNvPr>
          <p:cNvSpPr txBox="1"/>
          <p:nvPr/>
        </p:nvSpPr>
        <p:spPr>
          <a:xfrm>
            <a:off x="16712043" y="558417"/>
            <a:ext cx="47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063C94E-4F38-B149-A8BA-77ABA887002F}"/>
              </a:ext>
            </a:extLst>
          </p:cNvPr>
          <p:cNvCxnSpPr/>
          <p:nvPr/>
        </p:nvCxnSpPr>
        <p:spPr>
          <a:xfrm>
            <a:off x="174123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B9A9280-87FB-7F44-A9C4-490FD737CE53}"/>
              </a:ext>
            </a:extLst>
          </p:cNvPr>
          <p:cNvSpPr txBox="1"/>
          <p:nvPr/>
        </p:nvSpPr>
        <p:spPr>
          <a:xfrm>
            <a:off x="17512143" y="558417"/>
            <a:ext cx="47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3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77EEB10-8CF4-8D47-8521-C8650A2A5EEA}"/>
              </a:ext>
            </a:extLst>
          </p:cNvPr>
          <p:cNvCxnSpPr/>
          <p:nvPr/>
        </p:nvCxnSpPr>
        <p:spPr>
          <a:xfrm>
            <a:off x="182378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3BAEF328-7F8C-7947-BB9C-99B36CE6B2B9}"/>
              </a:ext>
            </a:extLst>
          </p:cNvPr>
          <p:cNvSpPr txBox="1"/>
          <p:nvPr/>
        </p:nvSpPr>
        <p:spPr>
          <a:xfrm>
            <a:off x="18337643" y="558417"/>
            <a:ext cx="4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3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FDFAC4F-4D94-0343-96D3-674EE0C292FF}"/>
              </a:ext>
            </a:extLst>
          </p:cNvPr>
          <p:cNvCxnSpPr/>
          <p:nvPr/>
        </p:nvCxnSpPr>
        <p:spPr>
          <a:xfrm>
            <a:off x="190379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A9B92BB-62D5-2A46-BE9F-05591609550D}"/>
              </a:ext>
            </a:extLst>
          </p:cNvPr>
          <p:cNvSpPr txBox="1"/>
          <p:nvPr/>
        </p:nvSpPr>
        <p:spPr>
          <a:xfrm>
            <a:off x="19137743" y="558417"/>
            <a:ext cx="4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4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ADBFEB-648F-FE4B-95B0-3B6B40EBD801}"/>
              </a:ext>
            </a:extLst>
          </p:cNvPr>
          <p:cNvCxnSpPr/>
          <p:nvPr/>
        </p:nvCxnSpPr>
        <p:spPr>
          <a:xfrm>
            <a:off x="198888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73DAB7A-43D9-314D-8964-8B59BED387BC}"/>
              </a:ext>
            </a:extLst>
          </p:cNvPr>
          <p:cNvSpPr txBox="1"/>
          <p:nvPr/>
        </p:nvSpPr>
        <p:spPr>
          <a:xfrm>
            <a:off x="19988643" y="558417"/>
            <a:ext cx="4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5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E0958D7-4072-6C4C-BCF4-BB216D444812}"/>
              </a:ext>
            </a:extLst>
          </p:cNvPr>
          <p:cNvCxnSpPr/>
          <p:nvPr/>
        </p:nvCxnSpPr>
        <p:spPr>
          <a:xfrm>
            <a:off x="207143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289C911-6228-5C4E-9BE9-9F44E4599F56}"/>
              </a:ext>
            </a:extLst>
          </p:cNvPr>
          <p:cNvSpPr txBox="1"/>
          <p:nvPr/>
        </p:nvSpPr>
        <p:spPr>
          <a:xfrm>
            <a:off x="20814143" y="558417"/>
            <a:ext cx="479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6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7E70051-5BD4-0F44-9C35-C01955BB6702}"/>
              </a:ext>
            </a:extLst>
          </p:cNvPr>
          <p:cNvCxnSpPr/>
          <p:nvPr/>
        </p:nvCxnSpPr>
        <p:spPr>
          <a:xfrm>
            <a:off x="215652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2E23BE2-4E53-7E40-A23B-B336769289B3}"/>
              </a:ext>
            </a:extLst>
          </p:cNvPr>
          <p:cNvSpPr txBox="1"/>
          <p:nvPr/>
        </p:nvSpPr>
        <p:spPr>
          <a:xfrm>
            <a:off x="21665042" y="558417"/>
            <a:ext cx="2085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7 = Not at all</a:t>
            </a:r>
          </a:p>
        </p:txBody>
      </p:sp>
      <p:sp>
        <p:nvSpPr>
          <p:cNvPr id="49" name="Title 4">
            <a:extLst>
              <a:ext uri="{FF2B5EF4-FFF2-40B4-BE49-F238E27FC236}">
                <a16:creationId xmlns:a16="http://schemas.microsoft.com/office/drawing/2014/main" id="{36900BAB-ED1E-6444-B638-6ECD78F4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4" y="769047"/>
            <a:ext cx="3271090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07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F57098-059D-3C4F-86DA-7040437F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71D4CB-C456-B747-A7CA-121A321AF3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below graph displays three waves of a longitudinal tracking survey. </a:t>
            </a:r>
          </a:p>
          <a:p>
            <a:r>
              <a:rPr lang="en-US" dirty="0"/>
              <a:t>This type of graph is based off of a Like a scale question.  </a:t>
            </a:r>
          </a:p>
          <a:p>
            <a:endParaRPr lang="en-US" dirty="0"/>
          </a:p>
        </p:txBody>
      </p:sp>
      <p:graphicFrame>
        <p:nvGraphicFramePr>
          <p:cNvPr id="10" name="Chart Placeholder 9">
            <a:extLst>
              <a:ext uri="{FF2B5EF4-FFF2-40B4-BE49-F238E27FC236}">
                <a16:creationId xmlns:a16="http://schemas.microsoft.com/office/drawing/2014/main" id="{2A65EE8C-C066-904A-8067-F2C2AF816B66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1474555672"/>
              </p:ext>
            </p:extLst>
          </p:nvPr>
        </p:nvGraphicFramePr>
        <p:xfrm>
          <a:off x="820738" y="2347913"/>
          <a:ext cx="22750462" cy="1029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id="{258187DB-5C00-8B48-A795-D0D7077F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3021627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05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F57098-059D-3C4F-86DA-7040437F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71D4CB-C456-B747-A7CA-121A321AF3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below graph displays three waves of a longitudinal tracking survey. </a:t>
            </a:r>
          </a:p>
          <a:p>
            <a:r>
              <a:rPr lang="en-US" dirty="0"/>
              <a:t>This type of graph is based off of a Like a scale question.  </a:t>
            </a:r>
          </a:p>
          <a:p>
            <a:endParaRPr lang="en-US" dirty="0"/>
          </a:p>
        </p:txBody>
      </p:sp>
      <p:graphicFrame>
        <p:nvGraphicFramePr>
          <p:cNvPr id="10" name="Chart Placeholder 9">
            <a:extLst>
              <a:ext uri="{FF2B5EF4-FFF2-40B4-BE49-F238E27FC236}">
                <a16:creationId xmlns:a16="http://schemas.microsoft.com/office/drawing/2014/main" id="{2A65EE8C-C066-904A-8067-F2C2AF816B66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3934008130"/>
              </p:ext>
            </p:extLst>
          </p:nvPr>
        </p:nvGraphicFramePr>
        <p:xfrm>
          <a:off x="820738" y="2347913"/>
          <a:ext cx="22750462" cy="1029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id="{AEF58EEC-8213-2B48-886B-3E7ACAE8B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3123227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33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1C379F-6E56-8546-8244-802D33BD4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9D07A0-DEC0-2942-AFC9-2D7E890AC8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  <a:p>
            <a:r>
              <a:rPr lang="en-US" dirty="0"/>
              <a:t>Headline</a:t>
            </a:r>
          </a:p>
          <a:p>
            <a:r>
              <a:rPr lang="en-US" dirty="0"/>
              <a:t>Headline</a:t>
            </a:r>
          </a:p>
          <a:p>
            <a:r>
              <a:rPr lang="en-US" dirty="0"/>
              <a:t>Headline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795CEB1-3D30-6640-B318-D5BF0F8DFA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01</a:t>
            </a:r>
          </a:p>
          <a:p>
            <a:r>
              <a:rPr lang="en-US" dirty="0"/>
              <a:t>02</a:t>
            </a:r>
          </a:p>
          <a:p>
            <a:r>
              <a:rPr lang="en-US" dirty="0"/>
              <a:t>03</a:t>
            </a:r>
          </a:p>
          <a:p>
            <a:r>
              <a:rPr lang="en-US" dirty="0"/>
              <a:t>04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B1A49BD-ADEB-FA4E-9C1F-CDBAADA9C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Our</a:t>
            </a:r>
            <a:b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Headline</a:t>
            </a:r>
            <a:b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513799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DDCE5E-D7BC-7D46-8176-73FF4F0C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81B4E7C-3C6A-734E-9192-0356074B2F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below graph displays three waves of a longitudinal tracking survey. </a:t>
            </a:r>
          </a:p>
          <a:p>
            <a:r>
              <a:rPr lang="en-US" dirty="0"/>
              <a:t>This type of graph is based off of a Like a scale question.  </a:t>
            </a:r>
          </a:p>
          <a:p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7BCD5C-7A47-C542-AFA5-16D30C9A3551}"/>
              </a:ext>
            </a:extLst>
          </p:cNvPr>
          <p:cNvSpPr/>
          <p:nvPr/>
        </p:nvSpPr>
        <p:spPr>
          <a:xfrm>
            <a:off x="14297891" y="1278604"/>
            <a:ext cx="1845425" cy="2675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C9285A8-7D4E-BD49-A9D5-B3D6D255339F}"/>
              </a:ext>
            </a:extLst>
          </p:cNvPr>
          <p:cNvSpPr/>
          <p:nvPr/>
        </p:nvSpPr>
        <p:spPr>
          <a:xfrm>
            <a:off x="16625455" y="1276352"/>
            <a:ext cx="560945" cy="2698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53B8953-911A-A744-9AD1-318FBFBDCF11}"/>
              </a:ext>
            </a:extLst>
          </p:cNvPr>
          <p:cNvSpPr/>
          <p:nvPr/>
        </p:nvSpPr>
        <p:spPr>
          <a:xfrm>
            <a:off x="17428255" y="1276352"/>
            <a:ext cx="560945" cy="2698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4FFDF47-E339-1742-A122-D8098C7B4F0A}"/>
              </a:ext>
            </a:extLst>
          </p:cNvPr>
          <p:cNvSpPr/>
          <p:nvPr/>
        </p:nvSpPr>
        <p:spPr>
          <a:xfrm>
            <a:off x="18241855" y="1276352"/>
            <a:ext cx="560945" cy="2698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920106-385A-FC42-A4E6-6DBC30D6A291}"/>
              </a:ext>
            </a:extLst>
          </p:cNvPr>
          <p:cNvSpPr/>
          <p:nvPr/>
        </p:nvSpPr>
        <p:spPr>
          <a:xfrm>
            <a:off x="19055455" y="1276352"/>
            <a:ext cx="560945" cy="2698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3F6CC7-1C51-CE41-A9F5-07613A96B627}"/>
              </a:ext>
            </a:extLst>
          </p:cNvPr>
          <p:cNvSpPr/>
          <p:nvPr/>
        </p:nvSpPr>
        <p:spPr>
          <a:xfrm>
            <a:off x="19894255" y="1276352"/>
            <a:ext cx="560945" cy="269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F5687DF-AC35-E448-A3FA-F83183FB4C85}"/>
              </a:ext>
            </a:extLst>
          </p:cNvPr>
          <p:cNvSpPr/>
          <p:nvPr/>
        </p:nvSpPr>
        <p:spPr>
          <a:xfrm>
            <a:off x="20733055" y="1276352"/>
            <a:ext cx="560945" cy="269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30264C-3626-E244-AB3E-4A031CA6CCC8}"/>
              </a:ext>
            </a:extLst>
          </p:cNvPr>
          <p:cNvSpPr/>
          <p:nvPr/>
        </p:nvSpPr>
        <p:spPr>
          <a:xfrm>
            <a:off x="21571855" y="1276352"/>
            <a:ext cx="1999345" cy="269816"/>
          </a:xfrm>
          <a:prstGeom prst="rect">
            <a:avLst/>
          </a:prstGeom>
          <a:solidFill>
            <a:srgbClr val="F1E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9457951-EC2C-9945-BFBA-96CD06419B9F}"/>
              </a:ext>
            </a:extLst>
          </p:cNvPr>
          <p:cNvCxnSpPr/>
          <p:nvPr/>
        </p:nvCxnSpPr>
        <p:spPr>
          <a:xfrm>
            <a:off x="143008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A8B6E11-5C76-1843-AADE-08F97CCD0BEC}"/>
              </a:ext>
            </a:extLst>
          </p:cNvPr>
          <p:cNvSpPr txBox="1"/>
          <p:nvPr/>
        </p:nvSpPr>
        <p:spPr>
          <a:xfrm>
            <a:off x="14400642" y="558417"/>
            <a:ext cx="1939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1 = Not at all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6C336E5-392D-824F-9199-664C1FBF30E2}"/>
              </a:ext>
            </a:extLst>
          </p:cNvPr>
          <p:cNvCxnSpPr/>
          <p:nvPr/>
        </p:nvCxnSpPr>
        <p:spPr>
          <a:xfrm>
            <a:off x="166122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DB4B2C5-4ABF-1D4A-A17E-91BCDD3B9F5B}"/>
              </a:ext>
            </a:extLst>
          </p:cNvPr>
          <p:cNvSpPr txBox="1"/>
          <p:nvPr/>
        </p:nvSpPr>
        <p:spPr>
          <a:xfrm>
            <a:off x="16712043" y="558417"/>
            <a:ext cx="47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063C94E-4F38-B149-A8BA-77ABA887002F}"/>
              </a:ext>
            </a:extLst>
          </p:cNvPr>
          <p:cNvCxnSpPr/>
          <p:nvPr/>
        </p:nvCxnSpPr>
        <p:spPr>
          <a:xfrm>
            <a:off x="174123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B9A9280-87FB-7F44-A9C4-490FD737CE53}"/>
              </a:ext>
            </a:extLst>
          </p:cNvPr>
          <p:cNvSpPr txBox="1"/>
          <p:nvPr/>
        </p:nvSpPr>
        <p:spPr>
          <a:xfrm>
            <a:off x="17512143" y="558417"/>
            <a:ext cx="47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3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77EEB10-8CF4-8D47-8521-C8650A2A5EEA}"/>
              </a:ext>
            </a:extLst>
          </p:cNvPr>
          <p:cNvCxnSpPr/>
          <p:nvPr/>
        </p:nvCxnSpPr>
        <p:spPr>
          <a:xfrm>
            <a:off x="182378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3BAEF328-7F8C-7947-BB9C-99B36CE6B2B9}"/>
              </a:ext>
            </a:extLst>
          </p:cNvPr>
          <p:cNvSpPr txBox="1"/>
          <p:nvPr/>
        </p:nvSpPr>
        <p:spPr>
          <a:xfrm>
            <a:off x="18337643" y="558417"/>
            <a:ext cx="4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3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FDFAC4F-4D94-0343-96D3-674EE0C292FF}"/>
              </a:ext>
            </a:extLst>
          </p:cNvPr>
          <p:cNvCxnSpPr/>
          <p:nvPr/>
        </p:nvCxnSpPr>
        <p:spPr>
          <a:xfrm>
            <a:off x="190379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A9B92BB-62D5-2A46-BE9F-05591609550D}"/>
              </a:ext>
            </a:extLst>
          </p:cNvPr>
          <p:cNvSpPr txBox="1"/>
          <p:nvPr/>
        </p:nvSpPr>
        <p:spPr>
          <a:xfrm>
            <a:off x="19137743" y="558417"/>
            <a:ext cx="4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4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ADBFEB-648F-FE4B-95B0-3B6B40EBD801}"/>
              </a:ext>
            </a:extLst>
          </p:cNvPr>
          <p:cNvCxnSpPr/>
          <p:nvPr/>
        </p:nvCxnSpPr>
        <p:spPr>
          <a:xfrm>
            <a:off x="198888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73DAB7A-43D9-314D-8964-8B59BED387BC}"/>
              </a:ext>
            </a:extLst>
          </p:cNvPr>
          <p:cNvSpPr txBox="1"/>
          <p:nvPr/>
        </p:nvSpPr>
        <p:spPr>
          <a:xfrm>
            <a:off x="19988643" y="558417"/>
            <a:ext cx="4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5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E0958D7-4072-6C4C-BCF4-BB216D444812}"/>
              </a:ext>
            </a:extLst>
          </p:cNvPr>
          <p:cNvCxnSpPr/>
          <p:nvPr/>
        </p:nvCxnSpPr>
        <p:spPr>
          <a:xfrm>
            <a:off x="207143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289C911-6228-5C4E-9BE9-9F44E4599F56}"/>
              </a:ext>
            </a:extLst>
          </p:cNvPr>
          <p:cNvSpPr txBox="1"/>
          <p:nvPr/>
        </p:nvSpPr>
        <p:spPr>
          <a:xfrm>
            <a:off x="20814143" y="558417"/>
            <a:ext cx="479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6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7E70051-5BD4-0F44-9C35-C01955BB6702}"/>
              </a:ext>
            </a:extLst>
          </p:cNvPr>
          <p:cNvCxnSpPr/>
          <p:nvPr/>
        </p:nvCxnSpPr>
        <p:spPr>
          <a:xfrm>
            <a:off x="215652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2E23BE2-4E53-7E40-A23B-B336769289B3}"/>
              </a:ext>
            </a:extLst>
          </p:cNvPr>
          <p:cNvSpPr txBox="1"/>
          <p:nvPr/>
        </p:nvSpPr>
        <p:spPr>
          <a:xfrm>
            <a:off x="21665042" y="558417"/>
            <a:ext cx="2085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7 = Not at all</a:t>
            </a:r>
          </a:p>
        </p:txBody>
      </p:sp>
      <p:graphicFrame>
        <p:nvGraphicFramePr>
          <p:cNvPr id="49" name="Chart Placeholder 18">
            <a:extLst>
              <a:ext uri="{FF2B5EF4-FFF2-40B4-BE49-F238E27FC236}">
                <a16:creationId xmlns:a16="http://schemas.microsoft.com/office/drawing/2014/main" id="{C684FDA5-6EE3-6549-9B76-B2DB43F4FD08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116158654"/>
              </p:ext>
            </p:extLst>
          </p:nvPr>
        </p:nvGraphicFramePr>
        <p:xfrm>
          <a:off x="820738" y="2347914"/>
          <a:ext cx="22750462" cy="9515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6" name="Freeform 65">
            <a:extLst>
              <a:ext uri="{FF2B5EF4-FFF2-40B4-BE49-F238E27FC236}">
                <a16:creationId xmlns:a16="http://schemas.microsoft.com/office/drawing/2014/main" id="{5698F895-B6BE-B344-9C47-60144E4D6D28}"/>
              </a:ext>
            </a:extLst>
          </p:cNvPr>
          <p:cNvSpPr/>
          <p:nvPr/>
        </p:nvSpPr>
        <p:spPr>
          <a:xfrm>
            <a:off x="2714784" y="10890390"/>
            <a:ext cx="5599479" cy="452104"/>
          </a:xfrm>
          <a:custGeom>
            <a:avLst/>
            <a:gdLst>
              <a:gd name="connsiteX0" fmla="*/ 0 w 3341716"/>
              <a:gd name="connsiteY0" fmla="*/ 0 h 1163782"/>
              <a:gd name="connsiteX1" fmla="*/ 0 w 3341716"/>
              <a:gd name="connsiteY1" fmla="*/ 1163782 h 1163782"/>
              <a:gd name="connsiteX2" fmla="*/ 3341716 w 3341716"/>
              <a:gd name="connsiteY2" fmla="*/ 1163782 h 1163782"/>
              <a:gd name="connsiteX3" fmla="*/ 3341716 w 3341716"/>
              <a:gd name="connsiteY3" fmla="*/ 16625 h 11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716" h="1163782">
                <a:moveTo>
                  <a:pt x="0" y="0"/>
                </a:moveTo>
                <a:lnTo>
                  <a:pt x="0" y="1163782"/>
                </a:lnTo>
                <a:lnTo>
                  <a:pt x="3341716" y="1163782"/>
                </a:lnTo>
                <a:lnTo>
                  <a:pt x="3341716" y="16625"/>
                </a:lnTo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8B9AAA5-F6D5-584C-B039-86746C3644C6}"/>
              </a:ext>
            </a:extLst>
          </p:cNvPr>
          <p:cNvCxnSpPr>
            <a:cxnSpLocks/>
          </p:cNvCxnSpPr>
          <p:nvPr/>
        </p:nvCxnSpPr>
        <p:spPr>
          <a:xfrm>
            <a:off x="5539925" y="11386434"/>
            <a:ext cx="0" cy="29146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5065A95-EF63-884E-814C-AFF9B422D2E6}"/>
              </a:ext>
            </a:extLst>
          </p:cNvPr>
          <p:cNvCxnSpPr/>
          <p:nvPr/>
        </p:nvCxnSpPr>
        <p:spPr>
          <a:xfrm>
            <a:off x="2753742" y="2885495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7BD3528-7A71-7E4C-A103-591B1334E943}"/>
              </a:ext>
            </a:extLst>
          </p:cNvPr>
          <p:cNvCxnSpPr/>
          <p:nvPr/>
        </p:nvCxnSpPr>
        <p:spPr>
          <a:xfrm>
            <a:off x="3918537" y="2885495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CE08FDC-C116-2D4F-A990-935CB8939CCC}"/>
              </a:ext>
            </a:extLst>
          </p:cNvPr>
          <p:cNvCxnSpPr/>
          <p:nvPr/>
        </p:nvCxnSpPr>
        <p:spPr>
          <a:xfrm>
            <a:off x="4875958" y="2885495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BA8A738-80D1-CC47-B1FB-A208C02A9A86}"/>
              </a:ext>
            </a:extLst>
          </p:cNvPr>
          <p:cNvCxnSpPr/>
          <p:nvPr/>
        </p:nvCxnSpPr>
        <p:spPr>
          <a:xfrm>
            <a:off x="7505964" y="2885495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0F74E91-A43D-F047-B1D5-3B97B301D170}"/>
              </a:ext>
            </a:extLst>
          </p:cNvPr>
          <p:cNvCxnSpPr/>
          <p:nvPr/>
        </p:nvCxnSpPr>
        <p:spPr>
          <a:xfrm>
            <a:off x="10128838" y="2885495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4EC5EDC-E00C-8B49-A41E-9D6002CE65CE}"/>
              </a:ext>
            </a:extLst>
          </p:cNvPr>
          <p:cNvCxnSpPr/>
          <p:nvPr/>
        </p:nvCxnSpPr>
        <p:spPr>
          <a:xfrm>
            <a:off x="16190171" y="2885495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F88BF229-2629-D34B-B09D-4B3A89C9F006}"/>
              </a:ext>
            </a:extLst>
          </p:cNvPr>
          <p:cNvSpPr txBox="1"/>
          <p:nvPr/>
        </p:nvSpPr>
        <p:spPr>
          <a:xfrm>
            <a:off x="2870120" y="2654662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6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EA9DBE3-95AB-4F4A-AB49-AA7038CCB2B1}"/>
              </a:ext>
            </a:extLst>
          </p:cNvPr>
          <p:cNvSpPr txBox="1"/>
          <p:nvPr/>
        </p:nvSpPr>
        <p:spPr>
          <a:xfrm>
            <a:off x="4034915" y="2654662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5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F8A3F3-1ACD-8F46-9DE4-8F719637CF2F}"/>
              </a:ext>
            </a:extLst>
          </p:cNvPr>
          <p:cNvSpPr txBox="1"/>
          <p:nvPr/>
        </p:nvSpPr>
        <p:spPr>
          <a:xfrm>
            <a:off x="5042212" y="2654662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14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022567C-2807-C24A-A36E-BC6165DF56BC}"/>
              </a:ext>
            </a:extLst>
          </p:cNvPr>
          <p:cNvSpPr txBox="1"/>
          <p:nvPr/>
        </p:nvSpPr>
        <p:spPr>
          <a:xfrm>
            <a:off x="7638968" y="2654662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14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6950C7D-705B-2841-9545-91D27814EC7C}"/>
              </a:ext>
            </a:extLst>
          </p:cNvPr>
          <p:cNvSpPr txBox="1"/>
          <p:nvPr/>
        </p:nvSpPr>
        <p:spPr>
          <a:xfrm>
            <a:off x="10228591" y="2654662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16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D067D2D-D9CD-0D40-8BB9-DC2DEA711313}"/>
              </a:ext>
            </a:extLst>
          </p:cNvPr>
          <p:cNvSpPr txBox="1"/>
          <p:nvPr/>
        </p:nvSpPr>
        <p:spPr>
          <a:xfrm>
            <a:off x="16339800" y="2654662"/>
            <a:ext cx="129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1E034"/>
                </a:solidFill>
                <a:latin typeface="Poppins" pitchFamily="2" charset="77"/>
                <a:cs typeface="Poppins" pitchFamily="2" charset="77"/>
              </a:rPr>
              <a:t>38</a:t>
            </a:r>
            <a:r>
              <a:rPr lang="en-US" sz="2400" dirty="0">
                <a:solidFill>
                  <a:srgbClr val="F1E034"/>
                </a:solidFill>
                <a:latin typeface="Poppins" pitchFamily="2" charset="77"/>
                <a:cs typeface="Poppins" pitchFamily="2" charset="77"/>
              </a:rPr>
              <a:t>% B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C00796D-25EE-3940-9FEC-70E4E7613E9E}"/>
              </a:ext>
            </a:extLst>
          </p:cNvPr>
          <p:cNvSpPr txBox="1"/>
          <p:nvPr/>
        </p:nvSpPr>
        <p:spPr>
          <a:xfrm>
            <a:off x="4034857" y="11802469"/>
            <a:ext cx="2959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Bottom-3 Box: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W</a:t>
            </a:r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1:17</a:t>
            </a:r>
            <a:r>
              <a:rPr lang="en-US" sz="24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%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27617E9-B1AB-3046-A80B-14FA4B007367}"/>
              </a:ext>
            </a:extLst>
          </p:cNvPr>
          <p:cNvSpPr txBox="1"/>
          <p:nvPr/>
        </p:nvSpPr>
        <p:spPr>
          <a:xfrm>
            <a:off x="16475950" y="11802469"/>
            <a:ext cx="2959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Top-3 Box: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W</a:t>
            </a:r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1:17</a:t>
            </a:r>
            <a:r>
              <a:rPr lang="en-US" sz="24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%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C6EBA44-7AB7-EB4C-8B69-2E0210E17C46}"/>
              </a:ext>
            </a:extLst>
          </p:cNvPr>
          <p:cNvCxnSpPr/>
          <p:nvPr/>
        </p:nvCxnSpPr>
        <p:spPr>
          <a:xfrm>
            <a:off x="13162673" y="2885495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84AC8D84-91B5-5A42-A039-41AFEC60959D}"/>
              </a:ext>
            </a:extLst>
          </p:cNvPr>
          <p:cNvSpPr txBox="1"/>
          <p:nvPr/>
        </p:nvSpPr>
        <p:spPr>
          <a:xfrm>
            <a:off x="13262426" y="2654662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16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97C013C9-A25A-BA47-AE43-FC020D5C3F69}"/>
              </a:ext>
            </a:extLst>
          </p:cNvPr>
          <p:cNvSpPr/>
          <p:nvPr/>
        </p:nvSpPr>
        <p:spPr>
          <a:xfrm>
            <a:off x="12610965" y="10890390"/>
            <a:ext cx="10689302" cy="452104"/>
          </a:xfrm>
          <a:custGeom>
            <a:avLst/>
            <a:gdLst>
              <a:gd name="connsiteX0" fmla="*/ 0 w 3341716"/>
              <a:gd name="connsiteY0" fmla="*/ 0 h 1163782"/>
              <a:gd name="connsiteX1" fmla="*/ 0 w 3341716"/>
              <a:gd name="connsiteY1" fmla="*/ 1163782 h 1163782"/>
              <a:gd name="connsiteX2" fmla="*/ 3341716 w 3341716"/>
              <a:gd name="connsiteY2" fmla="*/ 1163782 h 1163782"/>
              <a:gd name="connsiteX3" fmla="*/ 3341716 w 3341716"/>
              <a:gd name="connsiteY3" fmla="*/ 16625 h 11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716" h="1163782">
                <a:moveTo>
                  <a:pt x="0" y="0"/>
                </a:moveTo>
                <a:lnTo>
                  <a:pt x="0" y="1163782"/>
                </a:lnTo>
                <a:lnTo>
                  <a:pt x="3341716" y="1163782"/>
                </a:lnTo>
                <a:lnTo>
                  <a:pt x="3341716" y="16625"/>
                </a:lnTo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272963E-F0CA-E848-BE75-6C793C2159B6}"/>
              </a:ext>
            </a:extLst>
          </p:cNvPr>
          <p:cNvCxnSpPr>
            <a:cxnSpLocks/>
          </p:cNvCxnSpPr>
          <p:nvPr/>
        </p:nvCxnSpPr>
        <p:spPr>
          <a:xfrm>
            <a:off x="17955709" y="11386434"/>
            <a:ext cx="0" cy="29146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98FD9CB-D2EA-6145-AD12-9A97C3336CC6}"/>
              </a:ext>
            </a:extLst>
          </p:cNvPr>
          <p:cNvCxnSpPr/>
          <p:nvPr/>
        </p:nvCxnSpPr>
        <p:spPr>
          <a:xfrm>
            <a:off x="2753742" y="6119761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C6988DF-D743-0F4D-81A3-A886E8DC8EAC}"/>
              </a:ext>
            </a:extLst>
          </p:cNvPr>
          <p:cNvCxnSpPr/>
          <p:nvPr/>
        </p:nvCxnSpPr>
        <p:spPr>
          <a:xfrm>
            <a:off x="3918537" y="6119761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0095366-677B-3B4F-BD86-35396F3831F1}"/>
              </a:ext>
            </a:extLst>
          </p:cNvPr>
          <p:cNvCxnSpPr/>
          <p:nvPr/>
        </p:nvCxnSpPr>
        <p:spPr>
          <a:xfrm>
            <a:off x="4875958" y="6119761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8A7AEEE-9639-B94F-8282-3E92047A1806}"/>
              </a:ext>
            </a:extLst>
          </p:cNvPr>
          <p:cNvCxnSpPr/>
          <p:nvPr/>
        </p:nvCxnSpPr>
        <p:spPr>
          <a:xfrm>
            <a:off x="7505964" y="6119761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33B027E-671D-C343-8F2C-CAFE1519565B}"/>
              </a:ext>
            </a:extLst>
          </p:cNvPr>
          <p:cNvCxnSpPr/>
          <p:nvPr/>
        </p:nvCxnSpPr>
        <p:spPr>
          <a:xfrm>
            <a:off x="10128838" y="6119761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7D04533-2C11-8C45-88DF-4A60332BD9D9}"/>
              </a:ext>
            </a:extLst>
          </p:cNvPr>
          <p:cNvCxnSpPr/>
          <p:nvPr/>
        </p:nvCxnSpPr>
        <p:spPr>
          <a:xfrm>
            <a:off x="16190171" y="6119761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972FC9AC-4F4A-AB46-A334-DCADC02886A2}"/>
              </a:ext>
            </a:extLst>
          </p:cNvPr>
          <p:cNvSpPr txBox="1"/>
          <p:nvPr/>
        </p:nvSpPr>
        <p:spPr>
          <a:xfrm>
            <a:off x="2870120" y="5888928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6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F997409-A53A-614F-A60A-A7385C83B102}"/>
              </a:ext>
            </a:extLst>
          </p:cNvPr>
          <p:cNvSpPr txBox="1"/>
          <p:nvPr/>
        </p:nvSpPr>
        <p:spPr>
          <a:xfrm>
            <a:off x="4034915" y="5888928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5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D9467F5-D00B-4546-8FDE-44AA38B298B6}"/>
              </a:ext>
            </a:extLst>
          </p:cNvPr>
          <p:cNvSpPr txBox="1"/>
          <p:nvPr/>
        </p:nvSpPr>
        <p:spPr>
          <a:xfrm>
            <a:off x="5042212" y="5888928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14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8C92728-931C-C44B-ADCD-D0B6C14A4641}"/>
              </a:ext>
            </a:extLst>
          </p:cNvPr>
          <p:cNvSpPr txBox="1"/>
          <p:nvPr/>
        </p:nvSpPr>
        <p:spPr>
          <a:xfrm>
            <a:off x="7638968" y="5888928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14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BB8A506-5A2B-5348-BA8B-54A008F9AAB5}"/>
              </a:ext>
            </a:extLst>
          </p:cNvPr>
          <p:cNvSpPr txBox="1"/>
          <p:nvPr/>
        </p:nvSpPr>
        <p:spPr>
          <a:xfrm>
            <a:off x="10228591" y="5888928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16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983FDF3-BAEA-424C-8F7F-C6C6F6F2B046}"/>
              </a:ext>
            </a:extLst>
          </p:cNvPr>
          <p:cNvSpPr txBox="1"/>
          <p:nvPr/>
        </p:nvSpPr>
        <p:spPr>
          <a:xfrm>
            <a:off x="16339800" y="5888928"/>
            <a:ext cx="129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1E034"/>
                </a:solidFill>
                <a:latin typeface="Poppins" pitchFamily="2" charset="77"/>
                <a:cs typeface="Poppins" pitchFamily="2" charset="77"/>
              </a:rPr>
              <a:t>38</a:t>
            </a:r>
            <a:r>
              <a:rPr lang="en-US" sz="2400" dirty="0">
                <a:solidFill>
                  <a:srgbClr val="F1E034"/>
                </a:solidFill>
                <a:latin typeface="Poppins" pitchFamily="2" charset="77"/>
                <a:cs typeface="Poppins" pitchFamily="2" charset="77"/>
              </a:rPr>
              <a:t>% B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459F9AE-55E0-E14D-B126-5092172C8F6F}"/>
              </a:ext>
            </a:extLst>
          </p:cNvPr>
          <p:cNvCxnSpPr/>
          <p:nvPr/>
        </p:nvCxnSpPr>
        <p:spPr>
          <a:xfrm>
            <a:off x="13162673" y="6119761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082F5060-E4CB-3848-9AB5-0FF80C19037B}"/>
              </a:ext>
            </a:extLst>
          </p:cNvPr>
          <p:cNvSpPr txBox="1"/>
          <p:nvPr/>
        </p:nvSpPr>
        <p:spPr>
          <a:xfrm>
            <a:off x="13262426" y="5888928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16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D9B7EDA-C5C9-2F4F-8D41-4D9B712A0010}"/>
              </a:ext>
            </a:extLst>
          </p:cNvPr>
          <p:cNvCxnSpPr/>
          <p:nvPr/>
        </p:nvCxnSpPr>
        <p:spPr>
          <a:xfrm>
            <a:off x="2753742" y="9201627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91056D3-3E3F-DA4E-8FCF-ABB924DFFE72}"/>
              </a:ext>
            </a:extLst>
          </p:cNvPr>
          <p:cNvCxnSpPr/>
          <p:nvPr/>
        </p:nvCxnSpPr>
        <p:spPr>
          <a:xfrm>
            <a:off x="3918537" y="9201627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955DCB0-ADF7-924A-A69D-AC9AC84444D7}"/>
              </a:ext>
            </a:extLst>
          </p:cNvPr>
          <p:cNvCxnSpPr/>
          <p:nvPr/>
        </p:nvCxnSpPr>
        <p:spPr>
          <a:xfrm>
            <a:off x="4875958" y="9201627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5424C82-6864-5D4B-BFF8-A2F32E6DB132}"/>
              </a:ext>
            </a:extLst>
          </p:cNvPr>
          <p:cNvCxnSpPr/>
          <p:nvPr/>
        </p:nvCxnSpPr>
        <p:spPr>
          <a:xfrm>
            <a:off x="7505964" y="9201627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CABE99B-48A8-3640-90B5-5BFA9BCB61A3}"/>
              </a:ext>
            </a:extLst>
          </p:cNvPr>
          <p:cNvCxnSpPr/>
          <p:nvPr/>
        </p:nvCxnSpPr>
        <p:spPr>
          <a:xfrm>
            <a:off x="10128838" y="9201627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F0DACA9-88FD-284F-B3D9-B59E3CCDD5F9}"/>
              </a:ext>
            </a:extLst>
          </p:cNvPr>
          <p:cNvCxnSpPr/>
          <p:nvPr/>
        </p:nvCxnSpPr>
        <p:spPr>
          <a:xfrm>
            <a:off x="16190171" y="9201627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8F35E74A-72A9-ED4A-A3FD-793926D7BC64}"/>
              </a:ext>
            </a:extLst>
          </p:cNvPr>
          <p:cNvSpPr txBox="1"/>
          <p:nvPr/>
        </p:nvSpPr>
        <p:spPr>
          <a:xfrm>
            <a:off x="2870120" y="8970794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6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F474AAA-05A4-694F-A8E2-2D653E6D39CD}"/>
              </a:ext>
            </a:extLst>
          </p:cNvPr>
          <p:cNvSpPr txBox="1"/>
          <p:nvPr/>
        </p:nvSpPr>
        <p:spPr>
          <a:xfrm>
            <a:off x="4034915" y="8970794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5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D6660C9-6556-1041-8E27-8CF86FB6D660}"/>
              </a:ext>
            </a:extLst>
          </p:cNvPr>
          <p:cNvSpPr txBox="1"/>
          <p:nvPr/>
        </p:nvSpPr>
        <p:spPr>
          <a:xfrm>
            <a:off x="5042212" y="8970794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14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47706F2-7246-7E41-B0BE-606DA84C8299}"/>
              </a:ext>
            </a:extLst>
          </p:cNvPr>
          <p:cNvSpPr txBox="1"/>
          <p:nvPr/>
        </p:nvSpPr>
        <p:spPr>
          <a:xfrm>
            <a:off x="7638968" y="8970794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14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CD21C67-67B7-5A4F-A0B3-DCEFC2EE1ECA}"/>
              </a:ext>
            </a:extLst>
          </p:cNvPr>
          <p:cNvSpPr txBox="1"/>
          <p:nvPr/>
        </p:nvSpPr>
        <p:spPr>
          <a:xfrm>
            <a:off x="10228591" y="8970794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16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67A2483-94BF-6F48-81CF-516CA08B2D36}"/>
              </a:ext>
            </a:extLst>
          </p:cNvPr>
          <p:cNvSpPr txBox="1"/>
          <p:nvPr/>
        </p:nvSpPr>
        <p:spPr>
          <a:xfrm>
            <a:off x="16339800" y="8970794"/>
            <a:ext cx="129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1E034"/>
                </a:solidFill>
                <a:latin typeface="Poppins" pitchFamily="2" charset="77"/>
                <a:cs typeface="Poppins" pitchFamily="2" charset="77"/>
              </a:rPr>
              <a:t>38</a:t>
            </a:r>
            <a:r>
              <a:rPr lang="en-US" sz="2400" dirty="0">
                <a:solidFill>
                  <a:srgbClr val="F1E034"/>
                </a:solidFill>
                <a:latin typeface="Poppins" pitchFamily="2" charset="77"/>
                <a:cs typeface="Poppins" pitchFamily="2" charset="77"/>
              </a:rPr>
              <a:t>% B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E668CF08-DC5B-CA4A-8718-69B0B54707B2}"/>
              </a:ext>
            </a:extLst>
          </p:cNvPr>
          <p:cNvCxnSpPr/>
          <p:nvPr/>
        </p:nvCxnSpPr>
        <p:spPr>
          <a:xfrm>
            <a:off x="13162673" y="9201627"/>
            <a:ext cx="0" cy="7647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4C5C1144-14E8-1A42-9C7A-BA38AE360719}"/>
              </a:ext>
            </a:extLst>
          </p:cNvPr>
          <p:cNvSpPr txBox="1"/>
          <p:nvPr/>
        </p:nvSpPr>
        <p:spPr>
          <a:xfrm>
            <a:off x="13262426" y="8970794"/>
            <a:ext cx="83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16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122" name="Title 4">
            <a:extLst>
              <a:ext uri="{FF2B5EF4-FFF2-40B4-BE49-F238E27FC236}">
                <a16:creationId xmlns:a16="http://schemas.microsoft.com/office/drawing/2014/main" id="{FB5C0F94-1AF9-E74B-952E-BF949B94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4" y="769047"/>
            <a:ext cx="3271090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78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66393E-AA19-AB49-BAD0-A5FC233A8A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573" y="2105986"/>
            <a:ext cx="8977928" cy="8319209"/>
          </a:xfrm>
        </p:spPr>
        <p:txBody>
          <a:bodyPr/>
          <a:lstStyle/>
          <a:p>
            <a:r>
              <a:rPr lang="en-US" dirty="0"/>
              <a:t>SeaWorld is breaking through as a brand, overcoming perception challenges and reaching new audiences. In an effort to continue the ongoing revenue growth, our objective is to build a advertising campaign that enhances the brand, highlighting the fun, thrills, and meaningful experiences and causes.</a:t>
            </a:r>
          </a:p>
          <a:p>
            <a:r>
              <a:rPr lang="en-US" dirty="0"/>
              <a:t>SeaWorld is breaking through as a brand, overcoming perception challenges and reaching new audiences. In an effort to continue the ongoing revenue growth, our objective is to build a advertising campaign that enhances the brand, highlighting the fun, thrills, and meaningful experiences and causes.</a:t>
            </a:r>
          </a:p>
        </p:txBody>
      </p:sp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1C25B4D1-BEC7-F94C-B8EB-072BA3BF4128}"/>
              </a:ext>
            </a:extLst>
          </p:cNvPr>
          <p:cNvGraphicFramePr>
            <a:graphicFrameLocks noGrp="1"/>
          </p:cNvGraphicFramePr>
          <p:nvPr>
            <p:ph type="chart" sz="quarter" idx="18"/>
            <p:extLst>
              <p:ext uri="{D42A27DB-BD31-4B8C-83A1-F6EECF244321}">
                <p14:modId xmlns:p14="http://schemas.microsoft.com/office/powerpoint/2010/main" val="4179305711"/>
              </p:ext>
            </p:extLst>
          </p:nvPr>
        </p:nvGraphicFramePr>
        <p:xfrm>
          <a:off x="11599863" y="768350"/>
          <a:ext cx="11903075" cy="1216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6401464-94CC-8548-B6E1-BE86163AEC5C}"/>
              </a:ext>
            </a:extLst>
          </p:cNvPr>
          <p:cNvSpPr/>
          <p:nvPr/>
        </p:nvSpPr>
        <p:spPr>
          <a:xfrm>
            <a:off x="737572" y="12020371"/>
            <a:ext cx="1845425" cy="2675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39800C-15CF-074D-BE55-D9C34E65400B}"/>
              </a:ext>
            </a:extLst>
          </p:cNvPr>
          <p:cNvSpPr/>
          <p:nvPr/>
        </p:nvSpPr>
        <p:spPr>
          <a:xfrm>
            <a:off x="3065136" y="12018119"/>
            <a:ext cx="560945" cy="2698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EDE9DA-17D7-CC48-949E-A27FDB251F6A}"/>
              </a:ext>
            </a:extLst>
          </p:cNvPr>
          <p:cNvSpPr/>
          <p:nvPr/>
        </p:nvSpPr>
        <p:spPr>
          <a:xfrm>
            <a:off x="3867936" y="12018119"/>
            <a:ext cx="560945" cy="2698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7F7BD3-EB90-5E4C-9A2F-1A7AEBAABA97}"/>
              </a:ext>
            </a:extLst>
          </p:cNvPr>
          <p:cNvSpPr/>
          <p:nvPr/>
        </p:nvSpPr>
        <p:spPr>
          <a:xfrm>
            <a:off x="4681536" y="12018119"/>
            <a:ext cx="560945" cy="2698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101405-D46B-CE47-B110-C0F6D2C3D49B}"/>
              </a:ext>
            </a:extLst>
          </p:cNvPr>
          <p:cNvSpPr/>
          <p:nvPr/>
        </p:nvSpPr>
        <p:spPr>
          <a:xfrm>
            <a:off x="5495136" y="12018119"/>
            <a:ext cx="560945" cy="2698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1BC6F8-5210-2C4A-B61D-FADA99B48CF0}"/>
              </a:ext>
            </a:extLst>
          </p:cNvPr>
          <p:cNvSpPr/>
          <p:nvPr/>
        </p:nvSpPr>
        <p:spPr>
          <a:xfrm>
            <a:off x="6333936" y="12018119"/>
            <a:ext cx="560945" cy="269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ED249F-490D-D043-A97C-A64CFCFA484D}"/>
              </a:ext>
            </a:extLst>
          </p:cNvPr>
          <p:cNvSpPr/>
          <p:nvPr/>
        </p:nvSpPr>
        <p:spPr>
          <a:xfrm>
            <a:off x="7172736" y="12018119"/>
            <a:ext cx="560945" cy="269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43DBC3-D90D-0245-B4A2-0D4672816D65}"/>
              </a:ext>
            </a:extLst>
          </p:cNvPr>
          <p:cNvSpPr/>
          <p:nvPr/>
        </p:nvSpPr>
        <p:spPr>
          <a:xfrm>
            <a:off x="8011536" y="12018119"/>
            <a:ext cx="1999345" cy="269816"/>
          </a:xfrm>
          <a:prstGeom prst="rect">
            <a:avLst/>
          </a:prstGeom>
          <a:solidFill>
            <a:srgbClr val="F1E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CBE61A-AB4C-5747-9C35-6B46168CD4E9}"/>
              </a:ext>
            </a:extLst>
          </p:cNvPr>
          <p:cNvCxnSpPr/>
          <p:nvPr/>
        </p:nvCxnSpPr>
        <p:spPr>
          <a:xfrm>
            <a:off x="740570" y="11531017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9FD55B4-2D9B-4542-9F51-D4CA0DDAC7BF}"/>
              </a:ext>
            </a:extLst>
          </p:cNvPr>
          <p:cNvSpPr txBox="1"/>
          <p:nvPr/>
        </p:nvSpPr>
        <p:spPr>
          <a:xfrm>
            <a:off x="840323" y="11300184"/>
            <a:ext cx="1939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1 = Not at all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815C83-CE9A-3541-A7A9-5F798D5C7441}"/>
              </a:ext>
            </a:extLst>
          </p:cNvPr>
          <p:cNvCxnSpPr/>
          <p:nvPr/>
        </p:nvCxnSpPr>
        <p:spPr>
          <a:xfrm>
            <a:off x="3051970" y="11531017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1512012-3982-284A-8617-47CD67C7AD3A}"/>
              </a:ext>
            </a:extLst>
          </p:cNvPr>
          <p:cNvSpPr txBox="1"/>
          <p:nvPr/>
        </p:nvSpPr>
        <p:spPr>
          <a:xfrm>
            <a:off x="3151724" y="11300184"/>
            <a:ext cx="47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BBD66C-FA53-2544-9DEA-98F8F8A4D727}"/>
              </a:ext>
            </a:extLst>
          </p:cNvPr>
          <p:cNvCxnSpPr/>
          <p:nvPr/>
        </p:nvCxnSpPr>
        <p:spPr>
          <a:xfrm>
            <a:off x="3852070" y="11531017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B49715C-76C4-1241-A716-05A4432AC344}"/>
              </a:ext>
            </a:extLst>
          </p:cNvPr>
          <p:cNvSpPr txBox="1"/>
          <p:nvPr/>
        </p:nvSpPr>
        <p:spPr>
          <a:xfrm>
            <a:off x="3951824" y="11300184"/>
            <a:ext cx="47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3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7CDC0C-0B4D-BE42-A4EA-481CB1AF7635}"/>
              </a:ext>
            </a:extLst>
          </p:cNvPr>
          <p:cNvCxnSpPr/>
          <p:nvPr/>
        </p:nvCxnSpPr>
        <p:spPr>
          <a:xfrm>
            <a:off x="4677570" y="11531017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806606-BA4D-8842-9B06-E87F937FAD15}"/>
              </a:ext>
            </a:extLst>
          </p:cNvPr>
          <p:cNvSpPr txBox="1"/>
          <p:nvPr/>
        </p:nvSpPr>
        <p:spPr>
          <a:xfrm>
            <a:off x="4777324" y="11300184"/>
            <a:ext cx="4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3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D24040-EB18-174D-B890-93FF48B0CFD2}"/>
              </a:ext>
            </a:extLst>
          </p:cNvPr>
          <p:cNvCxnSpPr/>
          <p:nvPr/>
        </p:nvCxnSpPr>
        <p:spPr>
          <a:xfrm>
            <a:off x="5477670" y="11531017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7BBEED7-A7A7-4C49-9237-C0E325474A09}"/>
              </a:ext>
            </a:extLst>
          </p:cNvPr>
          <p:cNvSpPr txBox="1"/>
          <p:nvPr/>
        </p:nvSpPr>
        <p:spPr>
          <a:xfrm>
            <a:off x="5577424" y="11300184"/>
            <a:ext cx="4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F71C9A5-4F1A-0A49-B571-CC1B9869BE00}"/>
              </a:ext>
            </a:extLst>
          </p:cNvPr>
          <p:cNvCxnSpPr/>
          <p:nvPr/>
        </p:nvCxnSpPr>
        <p:spPr>
          <a:xfrm>
            <a:off x="6328570" y="11531017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79813EC-901D-BD48-9B9C-9442182E2802}"/>
              </a:ext>
            </a:extLst>
          </p:cNvPr>
          <p:cNvSpPr txBox="1"/>
          <p:nvPr/>
        </p:nvSpPr>
        <p:spPr>
          <a:xfrm>
            <a:off x="6428324" y="11300184"/>
            <a:ext cx="4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93F33E-88F3-314A-B7E9-3B245144216F}"/>
              </a:ext>
            </a:extLst>
          </p:cNvPr>
          <p:cNvCxnSpPr/>
          <p:nvPr/>
        </p:nvCxnSpPr>
        <p:spPr>
          <a:xfrm>
            <a:off x="7154070" y="11531017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A489489-6D53-AE40-B3C2-BFD9F85CF7F0}"/>
              </a:ext>
            </a:extLst>
          </p:cNvPr>
          <p:cNvSpPr txBox="1"/>
          <p:nvPr/>
        </p:nvSpPr>
        <p:spPr>
          <a:xfrm>
            <a:off x="7253824" y="11300184"/>
            <a:ext cx="479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94472E-F745-7840-AF79-79E5608CEF91}"/>
              </a:ext>
            </a:extLst>
          </p:cNvPr>
          <p:cNvCxnSpPr/>
          <p:nvPr/>
        </p:nvCxnSpPr>
        <p:spPr>
          <a:xfrm>
            <a:off x="8004970" y="11531017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E2FEED2-CB46-D84F-9F19-800909FF6081}"/>
              </a:ext>
            </a:extLst>
          </p:cNvPr>
          <p:cNvSpPr txBox="1"/>
          <p:nvPr/>
        </p:nvSpPr>
        <p:spPr>
          <a:xfrm>
            <a:off x="8104724" y="11300184"/>
            <a:ext cx="183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7 = Not at all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B70C72-ED3B-5F4A-91BF-8BA1E1BF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6" name="Title 4">
            <a:extLst>
              <a:ext uri="{FF2B5EF4-FFF2-40B4-BE49-F238E27FC236}">
                <a16:creationId xmlns:a16="http://schemas.microsoft.com/office/drawing/2014/main" id="{5907A726-5799-3C4B-8881-B8F013F6E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9636179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89DEF-551C-3342-8BA4-7CCBEAC46EF2}"/>
              </a:ext>
            </a:extLst>
          </p:cNvPr>
          <p:cNvSpPr txBox="1"/>
          <p:nvPr/>
        </p:nvSpPr>
        <p:spPr>
          <a:xfrm>
            <a:off x="14098744" y="6265590"/>
            <a:ext cx="690531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Title</a:t>
            </a:r>
          </a:p>
          <a:p>
            <a:pPr algn="ctr"/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Poppins Light" pitchFamily="2" charset="77"/>
                <a:cs typeface="Poppins Light" pitchFamily="2" charset="77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13729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Placeholder 10">
            <a:extLst>
              <a:ext uri="{FF2B5EF4-FFF2-40B4-BE49-F238E27FC236}">
                <a16:creationId xmlns:a16="http://schemas.microsoft.com/office/drawing/2014/main" id="{5DCD5CE9-18D1-9D42-9FB9-48B0CBEC5107}"/>
              </a:ext>
            </a:extLst>
          </p:cNvPr>
          <p:cNvGraphicFramePr>
            <a:graphicFrameLocks noGrp="1"/>
          </p:cNvGraphicFramePr>
          <p:nvPr>
            <p:ph type="chart" sz="quarter" idx="18"/>
            <p:extLst>
              <p:ext uri="{D42A27DB-BD31-4B8C-83A1-F6EECF244321}">
                <p14:modId xmlns:p14="http://schemas.microsoft.com/office/powerpoint/2010/main" val="3584237020"/>
              </p:ext>
            </p:extLst>
          </p:nvPr>
        </p:nvGraphicFramePr>
        <p:xfrm>
          <a:off x="6242050" y="2557463"/>
          <a:ext cx="11903075" cy="926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4CDB9A-64B9-7548-A01B-1DA157FB48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70371" y="6619875"/>
            <a:ext cx="4052887" cy="339876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Title</a:t>
            </a:r>
          </a:p>
          <a:p>
            <a:pPr>
              <a:lnSpc>
                <a:spcPct val="150000"/>
              </a:lnSpc>
            </a:pPr>
            <a:r>
              <a:rPr lang="en-US" dirty="0"/>
              <a:t>Stars are created within galaxies from a reserve of cold gas that forms into giant molecular clouds.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64388C-5EE9-BD4A-88A3-B3C6DFEE46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042754" y="6619875"/>
            <a:ext cx="4052887" cy="39553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Title</a:t>
            </a:r>
          </a:p>
          <a:p>
            <a:pPr>
              <a:lnSpc>
                <a:spcPct val="150000"/>
              </a:lnSpc>
            </a:pPr>
            <a:r>
              <a:rPr lang="en-US" dirty="0"/>
              <a:t>Stars are created within galaxies from a reserve of cold gas that forms into giant molecular clouds.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754016-325B-AC42-A7B0-37F4563DCA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35%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1ADA16-30A5-AF4F-B232-0572B7BE6FF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65%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839525-CA0E-9B4B-B4E3-EEE63B004E6D}"/>
              </a:ext>
            </a:extLst>
          </p:cNvPr>
          <p:cNvSpPr txBox="1"/>
          <p:nvPr/>
        </p:nvSpPr>
        <p:spPr>
          <a:xfrm>
            <a:off x="9639231" y="5313938"/>
            <a:ext cx="546824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5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Creative</a:t>
            </a:r>
            <a:br>
              <a:rPr lang="en-US" sz="5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5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Solutions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oppins" pitchFamily="2" charset="77"/>
                <a:cs typeface="Poppins" pitchFamily="2" charset="77"/>
              </a:rPr>
              <a:t>Stars are created within galaxies from a reserve of cold gas that forms into giant molecular clouds.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398746-01DA-D947-9756-2D04038E1680}"/>
              </a:ext>
            </a:extLst>
          </p:cNvPr>
          <p:cNvCxnSpPr>
            <a:cxnSpLocks/>
          </p:cNvCxnSpPr>
          <p:nvPr/>
        </p:nvCxnSpPr>
        <p:spPr>
          <a:xfrm>
            <a:off x="6023113" y="7191375"/>
            <a:ext cx="164989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EA8CB8-6E88-A446-8F15-5E58565040EF}"/>
              </a:ext>
            </a:extLst>
          </p:cNvPr>
          <p:cNvCxnSpPr>
            <a:cxnSpLocks/>
          </p:cNvCxnSpPr>
          <p:nvPr/>
        </p:nvCxnSpPr>
        <p:spPr>
          <a:xfrm>
            <a:off x="16676101" y="7191375"/>
            <a:ext cx="173116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3ABC8E-748F-B245-A5A6-944FBBA0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D999A48B-EDCC-EF4D-B580-96FFE6E5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9636179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17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471F34-02BB-4846-A879-4FC9C773C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below graph displays three waves of a longitudinal tracking survey. </a:t>
            </a:r>
          </a:p>
          <a:p>
            <a:r>
              <a:rPr lang="en-US" dirty="0"/>
              <a:t>This type of graph is based off of a Like a scale question.  </a:t>
            </a:r>
          </a:p>
          <a:p>
            <a:endParaRPr lang="en-US" dirty="0"/>
          </a:p>
        </p:txBody>
      </p:sp>
      <p:graphicFrame>
        <p:nvGraphicFramePr>
          <p:cNvPr id="36" name="Chart Placeholder 35">
            <a:extLst>
              <a:ext uri="{FF2B5EF4-FFF2-40B4-BE49-F238E27FC236}">
                <a16:creationId xmlns:a16="http://schemas.microsoft.com/office/drawing/2014/main" id="{504D8FF0-2C0C-5640-8B36-CB1185FDF824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1897192437"/>
              </p:ext>
            </p:extLst>
          </p:nvPr>
        </p:nvGraphicFramePr>
        <p:xfrm>
          <a:off x="1265225" y="2105986"/>
          <a:ext cx="10788676" cy="10716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7" name="Chart Placeholder 36">
            <a:extLst>
              <a:ext uri="{FF2B5EF4-FFF2-40B4-BE49-F238E27FC236}">
                <a16:creationId xmlns:a16="http://schemas.microsoft.com/office/drawing/2014/main" id="{D8851B7F-C7C1-CD4C-A5CE-EC0893E750CD}"/>
              </a:ext>
            </a:extLst>
          </p:cNvPr>
          <p:cNvGraphicFramePr>
            <a:graphicFrameLocks noGrp="1"/>
          </p:cNvGraphicFramePr>
          <p:nvPr>
            <p:ph type="chart" sz="quarter" idx="17"/>
            <p:extLst>
              <p:ext uri="{D42A27DB-BD31-4B8C-83A1-F6EECF244321}">
                <p14:modId xmlns:p14="http://schemas.microsoft.com/office/powerpoint/2010/main" val="2015152202"/>
              </p:ext>
            </p:extLst>
          </p:nvPr>
        </p:nvGraphicFramePr>
        <p:xfrm>
          <a:off x="12674588" y="2105986"/>
          <a:ext cx="10788676" cy="10716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49441E62-2160-6641-819B-C72DB6448782}"/>
              </a:ext>
            </a:extLst>
          </p:cNvPr>
          <p:cNvSpPr/>
          <p:nvPr/>
        </p:nvSpPr>
        <p:spPr>
          <a:xfrm>
            <a:off x="14297891" y="1278604"/>
            <a:ext cx="1845425" cy="2675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0863DB-BF58-EB4F-B2AC-2F7A2C302B5A}"/>
              </a:ext>
            </a:extLst>
          </p:cNvPr>
          <p:cNvSpPr/>
          <p:nvPr/>
        </p:nvSpPr>
        <p:spPr>
          <a:xfrm>
            <a:off x="16625455" y="1276352"/>
            <a:ext cx="560945" cy="2698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314C8C-1E79-9347-B2F6-BD1512639D4F}"/>
              </a:ext>
            </a:extLst>
          </p:cNvPr>
          <p:cNvSpPr/>
          <p:nvPr/>
        </p:nvSpPr>
        <p:spPr>
          <a:xfrm>
            <a:off x="17428255" y="1276352"/>
            <a:ext cx="560945" cy="2698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F6E17D-84BC-124D-A3B6-4DA2B02AA5B9}"/>
              </a:ext>
            </a:extLst>
          </p:cNvPr>
          <p:cNvSpPr/>
          <p:nvPr/>
        </p:nvSpPr>
        <p:spPr>
          <a:xfrm>
            <a:off x="18241855" y="1276352"/>
            <a:ext cx="560945" cy="2698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ADFF70-4407-C346-BC5E-1C48632FBE34}"/>
              </a:ext>
            </a:extLst>
          </p:cNvPr>
          <p:cNvSpPr/>
          <p:nvPr/>
        </p:nvSpPr>
        <p:spPr>
          <a:xfrm>
            <a:off x="19055455" y="1276352"/>
            <a:ext cx="560945" cy="2698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1989D6-C8D7-064F-AF3E-CE260337BA90}"/>
              </a:ext>
            </a:extLst>
          </p:cNvPr>
          <p:cNvSpPr/>
          <p:nvPr/>
        </p:nvSpPr>
        <p:spPr>
          <a:xfrm>
            <a:off x="19894255" y="1276352"/>
            <a:ext cx="560945" cy="269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461844-64EF-2145-B932-CDC0C6790FDC}"/>
              </a:ext>
            </a:extLst>
          </p:cNvPr>
          <p:cNvSpPr/>
          <p:nvPr/>
        </p:nvSpPr>
        <p:spPr>
          <a:xfrm>
            <a:off x="20733055" y="1276352"/>
            <a:ext cx="560945" cy="269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214CB7-5FFE-0E4D-936B-D9CA964AF3B5}"/>
              </a:ext>
            </a:extLst>
          </p:cNvPr>
          <p:cNvSpPr/>
          <p:nvPr/>
        </p:nvSpPr>
        <p:spPr>
          <a:xfrm>
            <a:off x="21571855" y="1276352"/>
            <a:ext cx="1999345" cy="269816"/>
          </a:xfrm>
          <a:prstGeom prst="rect">
            <a:avLst/>
          </a:prstGeom>
          <a:solidFill>
            <a:srgbClr val="F1E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DF288A-7262-DD4B-A986-00551BFCBCEC}"/>
              </a:ext>
            </a:extLst>
          </p:cNvPr>
          <p:cNvCxnSpPr/>
          <p:nvPr/>
        </p:nvCxnSpPr>
        <p:spPr>
          <a:xfrm>
            <a:off x="143008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44725D7-D7D1-F841-B2AC-77731004B926}"/>
              </a:ext>
            </a:extLst>
          </p:cNvPr>
          <p:cNvSpPr txBox="1"/>
          <p:nvPr/>
        </p:nvSpPr>
        <p:spPr>
          <a:xfrm>
            <a:off x="14400642" y="558417"/>
            <a:ext cx="1939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1 = Not at all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8BA7D4-7EF7-BC4F-BFF1-3177F64D0882}"/>
              </a:ext>
            </a:extLst>
          </p:cNvPr>
          <p:cNvCxnSpPr/>
          <p:nvPr/>
        </p:nvCxnSpPr>
        <p:spPr>
          <a:xfrm>
            <a:off x="166122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6CE6DF1-896D-2D4A-8731-38CB455D6C0E}"/>
              </a:ext>
            </a:extLst>
          </p:cNvPr>
          <p:cNvSpPr txBox="1"/>
          <p:nvPr/>
        </p:nvSpPr>
        <p:spPr>
          <a:xfrm>
            <a:off x="16712043" y="558417"/>
            <a:ext cx="47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97B081-7317-5245-849E-D150BCD5D2C5}"/>
              </a:ext>
            </a:extLst>
          </p:cNvPr>
          <p:cNvCxnSpPr/>
          <p:nvPr/>
        </p:nvCxnSpPr>
        <p:spPr>
          <a:xfrm>
            <a:off x="174123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A69759B-FC29-DE42-8285-B6DA35A41EA5}"/>
              </a:ext>
            </a:extLst>
          </p:cNvPr>
          <p:cNvSpPr txBox="1"/>
          <p:nvPr/>
        </p:nvSpPr>
        <p:spPr>
          <a:xfrm>
            <a:off x="17512143" y="558417"/>
            <a:ext cx="47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3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10E1B1-548A-3146-90E3-5D932C6FA537}"/>
              </a:ext>
            </a:extLst>
          </p:cNvPr>
          <p:cNvCxnSpPr/>
          <p:nvPr/>
        </p:nvCxnSpPr>
        <p:spPr>
          <a:xfrm>
            <a:off x="182378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E9F0C65-7320-F744-BC5B-9966194FBDF0}"/>
              </a:ext>
            </a:extLst>
          </p:cNvPr>
          <p:cNvSpPr txBox="1"/>
          <p:nvPr/>
        </p:nvSpPr>
        <p:spPr>
          <a:xfrm>
            <a:off x="18337643" y="558417"/>
            <a:ext cx="4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3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C38A19-AD1A-E24F-936A-2F6E69532EB6}"/>
              </a:ext>
            </a:extLst>
          </p:cNvPr>
          <p:cNvCxnSpPr/>
          <p:nvPr/>
        </p:nvCxnSpPr>
        <p:spPr>
          <a:xfrm>
            <a:off x="190379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DF8F570-89FE-1948-B18D-3E1C09D2BAB7}"/>
              </a:ext>
            </a:extLst>
          </p:cNvPr>
          <p:cNvSpPr txBox="1"/>
          <p:nvPr/>
        </p:nvSpPr>
        <p:spPr>
          <a:xfrm>
            <a:off x="19137743" y="558417"/>
            <a:ext cx="4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0D5FE9-5283-504F-9F9A-FE6FBD4C7AEA}"/>
              </a:ext>
            </a:extLst>
          </p:cNvPr>
          <p:cNvCxnSpPr/>
          <p:nvPr/>
        </p:nvCxnSpPr>
        <p:spPr>
          <a:xfrm>
            <a:off x="198888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53FF954-7173-D74E-93C3-A83FA9218C11}"/>
              </a:ext>
            </a:extLst>
          </p:cNvPr>
          <p:cNvSpPr txBox="1"/>
          <p:nvPr/>
        </p:nvSpPr>
        <p:spPr>
          <a:xfrm>
            <a:off x="19988643" y="558417"/>
            <a:ext cx="4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44446F6-DA3E-7D4D-A821-249113BAA5C1}"/>
              </a:ext>
            </a:extLst>
          </p:cNvPr>
          <p:cNvCxnSpPr/>
          <p:nvPr/>
        </p:nvCxnSpPr>
        <p:spPr>
          <a:xfrm>
            <a:off x="207143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114283F-EB43-B946-A437-CDA1651F31E2}"/>
              </a:ext>
            </a:extLst>
          </p:cNvPr>
          <p:cNvSpPr txBox="1"/>
          <p:nvPr/>
        </p:nvSpPr>
        <p:spPr>
          <a:xfrm>
            <a:off x="20814143" y="558417"/>
            <a:ext cx="479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9B16719-A842-7A45-98EF-9D7107E0DBF2}"/>
              </a:ext>
            </a:extLst>
          </p:cNvPr>
          <p:cNvCxnSpPr/>
          <p:nvPr/>
        </p:nvCxnSpPr>
        <p:spPr>
          <a:xfrm>
            <a:off x="21565289" y="789250"/>
            <a:ext cx="0" cy="7647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995E018-60EA-B64A-8C66-A2B26B46AC92}"/>
              </a:ext>
            </a:extLst>
          </p:cNvPr>
          <p:cNvSpPr txBox="1"/>
          <p:nvPr/>
        </p:nvSpPr>
        <p:spPr>
          <a:xfrm>
            <a:off x="21665042" y="558417"/>
            <a:ext cx="2085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7 = Not at all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922F32-D293-1042-B0B1-471E1C4C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8" name="Title 4">
            <a:extLst>
              <a:ext uri="{FF2B5EF4-FFF2-40B4-BE49-F238E27FC236}">
                <a16:creationId xmlns:a16="http://schemas.microsoft.com/office/drawing/2014/main" id="{AFDC92C9-753D-9E4A-A843-B2FB206D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3296489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2DE248-C474-0545-B1F2-1D39C758B8B7}"/>
              </a:ext>
            </a:extLst>
          </p:cNvPr>
          <p:cNvSpPr txBox="1"/>
          <p:nvPr/>
        </p:nvSpPr>
        <p:spPr>
          <a:xfrm>
            <a:off x="14659978" y="6864260"/>
            <a:ext cx="690531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Title</a:t>
            </a:r>
          </a:p>
          <a:p>
            <a:pPr algn="ctr"/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Poppins Light" pitchFamily="2" charset="77"/>
                <a:cs typeface="Poppins Light" pitchFamily="2" charset="77"/>
              </a:rPr>
              <a:t>Subtitle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80C851-87A1-5D45-B5A5-9E4EB560188E}"/>
              </a:ext>
            </a:extLst>
          </p:cNvPr>
          <p:cNvSpPr txBox="1"/>
          <p:nvPr/>
        </p:nvSpPr>
        <p:spPr>
          <a:xfrm>
            <a:off x="3206907" y="6864260"/>
            <a:ext cx="690531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Title</a:t>
            </a:r>
          </a:p>
          <a:p>
            <a:pPr algn="ctr"/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Poppins Light" pitchFamily="2" charset="77"/>
                <a:cs typeface="Poppins Light" pitchFamily="2" charset="77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48458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308A04-5D9E-3D42-B226-48EC6E85EE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SeaWorld is breaking through as a brand, overcoming perception challenges and reaching new audiences. In an effort to continue the ongoing revenue growth, our objective is to build a advertising campaign that enhances the brand, highlighting the fun, thrills, and meaningful experiences and causes.</a:t>
            </a:r>
          </a:p>
          <a:p>
            <a:r>
              <a:rPr lang="en-US" dirty="0"/>
              <a:t>SeaWorld is breaking through as a brand, overcoming perception challenges and reaching new audiences. In an effort to continue the ongoing revenue growth, our objective is to build a advertising campaign that enhances the brand, highlighting the fun, thrills, and meaningful experiences and causes.</a:t>
            </a:r>
          </a:p>
        </p:txBody>
      </p:sp>
      <p:graphicFrame>
        <p:nvGraphicFramePr>
          <p:cNvPr id="13" name="Chart Placeholder 12">
            <a:extLst>
              <a:ext uri="{FF2B5EF4-FFF2-40B4-BE49-F238E27FC236}">
                <a16:creationId xmlns:a16="http://schemas.microsoft.com/office/drawing/2014/main" id="{759D686A-9BF6-5F4A-92F3-2F76A9855F96}"/>
              </a:ext>
            </a:extLst>
          </p:cNvPr>
          <p:cNvGraphicFramePr>
            <a:graphicFrameLocks noGrp="1"/>
          </p:cNvGraphicFramePr>
          <p:nvPr>
            <p:ph type="chart" sz="quarter" idx="18"/>
            <p:extLst>
              <p:ext uri="{D42A27DB-BD31-4B8C-83A1-F6EECF244321}">
                <p14:modId xmlns:p14="http://schemas.microsoft.com/office/powerpoint/2010/main" val="3995047002"/>
              </p:ext>
            </p:extLst>
          </p:nvPr>
        </p:nvGraphicFramePr>
        <p:xfrm>
          <a:off x="15409863" y="2182813"/>
          <a:ext cx="8093075" cy="8516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Placeholder 11">
            <a:extLst>
              <a:ext uri="{FF2B5EF4-FFF2-40B4-BE49-F238E27FC236}">
                <a16:creationId xmlns:a16="http://schemas.microsoft.com/office/drawing/2014/main" id="{5D578158-F057-2145-8681-D5218BD5C606}"/>
              </a:ext>
            </a:extLst>
          </p:cNvPr>
          <p:cNvGraphicFramePr>
            <a:graphicFrameLocks noGrp="1"/>
          </p:cNvGraphicFramePr>
          <p:nvPr>
            <p:ph type="chart" sz="quarter" idx="19"/>
            <p:extLst>
              <p:ext uri="{D42A27DB-BD31-4B8C-83A1-F6EECF244321}">
                <p14:modId xmlns:p14="http://schemas.microsoft.com/office/powerpoint/2010/main" val="3615264474"/>
              </p:ext>
            </p:extLst>
          </p:nvPr>
        </p:nvGraphicFramePr>
        <p:xfrm>
          <a:off x="8313738" y="2182813"/>
          <a:ext cx="6118225" cy="606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D8AB954-789B-6F4E-847F-4C38B4F670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0328" y="8984557"/>
            <a:ext cx="5044578" cy="33006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Title</a:t>
            </a:r>
          </a:p>
          <a:p>
            <a:pPr>
              <a:lnSpc>
                <a:spcPct val="150000"/>
              </a:lnSpc>
            </a:pPr>
            <a:r>
              <a:rPr lang="en-US" dirty="0"/>
              <a:t>Stars are created within galaxies from a reserve of cold gas that forms into giant molecular clouds.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D1775A2-18DF-5D43-9BE7-8E5DFBCC6D80}"/>
              </a:ext>
            </a:extLst>
          </p:cNvPr>
          <p:cNvSpPr txBox="1">
            <a:spLocks/>
          </p:cNvSpPr>
          <p:nvPr/>
        </p:nvSpPr>
        <p:spPr>
          <a:xfrm>
            <a:off x="16993746" y="4963898"/>
            <a:ext cx="4925308" cy="3300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Title</a:t>
            </a:r>
          </a:p>
          <a:p>
            <a:pPr>
              <a:lnSpc>
                <a:spcPct val="150000"/>
              </a:lnSpc>
            </a:pPr>
            <a:r>
              <a:rPr lang="en-US" dirty="0"/>
              <a:t>Stars are created within galaxies from a reserve of cold gas that forms into giant molecular clouds.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2B4C1FC-3C38-0B41-A64D-C7108BB3A381}"/>
              </a:ext>
            </a:extLst>
          </p:cNvPr>
          <p:cNvSpPr txBox="1">
            <a:spLocks/>
          </p:cNvSpPr>
          <p:nvPr/>
        </p:nvSpPr>
        <p:spPr>
          <a:xfrm>
            <a:off x="8969597" y="3734277"/>
            <a:ext cx="4925308" cy="3300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0" dirty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rPr>
              <a:t>70%</a:t>
            </a:r>
            <a:endParaRPr lang="en-US" sz="12000" dirty="0">
              <a:latin typeface="Poppins ExtraLight" pitchFamily="2" charset="77"/>
              <a:cs typeface="Poppins ExtraLight" pitchFamily="2" charset="77"/>
            </a:endParaRP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70EE17D-1075-FA4E-A025-EB696FD96087}"/>
              </a:ext>
            </a:extLst>
          </p:cNvPr>
          <p:cNvSpPr txBox="1">
            <a:spLocks/>
          </p:cNvSpPr>
          <p:nvPr/>
        </p:nvSpPr>
        <p:spPr>
          <a:xfrm>
            <a:off x="17322021" y="10091950"/>
            <a:ext cx="4925308" cy="2193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0" dirty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rPr>
              <a:t>90%</a:t>
            </a:r>
            <a:endParaRPr lang="en-US" sz="12000" dirty="0">
              <a:latin typeface="Poppins ExtraLight" pitchFamily="2" charset="77"/>
              <a:cs typeface="Poppins ExtraLight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8AFFA-15CE-A642-AF2E-3D08F519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BE47627B-51A2-FB48-94CC-458812713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9636179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06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Placeholder 13">
            <a:extLst>
              <a:ext uri="{FF2B5EF4-FFF2-40B4-BE49-F238E27FC236}">
                <a16:creationId xmlns:a16="http://schemas.microsoft.com/office/drawing/2014/main" id="{41BF76C1-416C-C345-A052-F7551A6DD4FD}"/>
              </a:ext>
            </a:extLst>
          </p:cNvPr>
          <p:cNvGraphicFramePr>
            <a:graphicFrameLocks noGrp="1"/>
          </p:cNvGraphicFramePr>
          <p:nvPr>
            <p:ph type="chart" sz="quarter" idx="19"/>
            <p:extLst>
              <p:ext uri="{D42A27DB-BD31-4B8C-83A1-F6EECF244321}">
                <p14:modId xmlns:p14="http://schemas.microsoft.com/office/powerpoint/2010/main" val="3878910248"/>
              </p:ext>
            </p:extLst>
          </p:nvPr>
        </p:nvGraphicFramePr>
        <p:xfrm>
          <a:off x="2270125" y="2439988"/>
          <a:ext cx="6118225" cy="551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B3EDE6-8B94-974C-B883-DDE4EBF8D1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Title</a:t>
            </a:r>
          </a:p>
          <a:p>
            <a:pPr>
              <a:lnSpc>
                <a:spcPct val="150000"/>
              </a:lnSpc>
            </a:pPr>
            <a:r>
              <a:rPr lang="en-US" dirty="0"/>
              <a:t>Stars are created within galaxies from a reserve of cold gas that forms into giant molecular clouds.</a:t>
            </a:r>
          </a:p>
          <a:p>
            <a:endParaRPr lang="en-US" dirty="0"/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487C909E-73BE-B94F-82AA-2715CDD28394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2153510682"/>
              </p:ext>
            </p:extLst>
          </p:nvPr>
        </p:nvGraphicFramePr>
        <p:xfrm>
          <a:off x="9128125" y="2439988"/>
          <a:ext cx="6118225" cy="551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Placeholder 15">
            <a:extLst>
              <a:ext uri="{FF2B5EF4-FFF2-40B4-BE49-F238E27FC236}">
                <a16:creationId xmlns:a16="http://schemas.microsoft.com/office/drawing/2014/main" id="{1C51F86D-C9C6-ED47-BA55-C96AF0778789}"/>
              </a:ext>
            </a:extLst>
          </p:cNvPr>
          <p:cNvGraphicFramePr>
            <a:graphicFrameLocks noGrp="1"/>
          </p:cNvGraphicFramePr>
          <p:nvPr>
            <p:ph type="chart" sz="quarter" idx="22"/>
            <p:extLst>
              <p:ext uri="{D42A27DB-BD31-4B8C-83A1-F6EECF244321}">
                <p14:modId xmlns:p14="http://schemas.microsoft.com/office/powerpoint/2010/main" val="1595275368"/>
              </p:ext>
            </p:extLst>
          </p:nvPr>
        </p:nvGraphicFramePr>
        <p:xfrm>
          <a:off x="15986125" y="2439988"/>
          <a:ext cx="6118225" cy="551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D010D7-AD68-FC44-A801-BED53F8D91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Title</a:t>
            </a:r>
          </a:p>
          <a:p>
            <a:pPr>
              <a:lnSpc>
                <a:spcPct val="150000"/>
              </a:lnSpc>
            </a:pPr>
            <a:r>
              <a:rPr lang="en-US" dirty="0"/>
              <a:t>Stars are created within galaxies from a reserve of cold gas that forms into giant molecular clouds.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B0EDEB-CEE2-0945-A12E-04AB6E30D16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Title</a:t>
            </a:r>
          </a:p>
          <a:p>
            <a:pPr>
              <a:lnSpc>
                <a:spcPct val="150000"/>
              </a:lnSpc>
            </a:pPr>
            <a:r>
              <a:rPr lang="en-US" dirty="0"/>
              <a:t>Stars are created within galaxies from a reserve of cold gas that forms into giant molecular clouds.</a:t>
            </a:r>
          </a:p>
          <a:p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A64C1BB-F2E9-744E-8773-1082E4A66E4F}"/>
              </a:ext>
            </a:extLst>
          </p:cNvPr>
          <p:cNvSpPr txBox="1">
            <a:spLocks/>
          </p:cNvSpPr>
          <p:nvPr/>
        </p:nvSpPr>
        <p:spPr>
          <a:xfrm>
            <a:off x="3045875" y="3545576"/>
            <a:ext cx="4925308" cy="3300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0" dirty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rPr>
              <a:t>70%</a:t>
            </a:r>
            <a:endParaRPr lang="en-US" sz="12000" dirty="0">
              <a:latin typeface="Poppins ExtraLight" pitchFamily="2" charset="77"/>
              <a:cs typeface="Poppins ExtraLight" pitchFamily="2" charset="77"/>
            </a:endParaRP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34780DF7-A3C3-E04E-B3EC-ACE0E07919EF}"/>
              </a:ext>
            </a:extLst>
          </p:cNvPr>
          <p:cNvSpPr txBox="1">
            <a:spLocks/>
          </p:cNvSpPr>
          <p:nvPr/>
        </p:nvSpPr>
        <p:spPr>
          <a:xfrm>
            <a:off x="9685214" y="3545576"/>
            <a:ext cx="4925308" cy="3300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0" dirty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rPr>
              <a:t>90%</a:t>
            </a:r>
            <a:endParaRPr lang="en-US" sz="12000" dirty="0">
              <a:latin typeface="Poppins ExtraLight" pitchFamily="2" charset="77"/>
              <a:cs typeface="Poppins ExtraLight" pitchFamily="2" charset="77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BEB1D22-35E5-524C-BBA7-C44D3885B96D}"/>
              </a:ext>
            </a:extLst>
          </p:cNvPr>
          <p:cNvSpPr txBox="1">
            <a:spLocks/>
          </p:cNvSpPr>
          <p:nvPr/>
        </p:nvSpPr>
        <p:spPr>
          <a:xfrm>
            <a:off x="16761874" y="3545576"/>
            <a:ext cx="4925308" cy="3300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0" dirty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rPr>
              <a:t>30%</a:t>
            </a:r>
            <a:endParaRPr lang="en-US" sz="12000" dirty="0">
              <a:latin typeface="Poppins ExtraLight" pitchFamily="2" charset="77"/>
              <a:cs typeface="Poppins ExtraLight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4C89A8-5C03-8C47-9786-EC93FDCA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A5E091F4-C025-104D-ADCF-06BC677A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9636179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76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83124A-4375-8D41-9869-57CE9FC5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B62339D-A244-5448-A537-13F6F9A67B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below graph displays three waves of a longitudinal tracking survey. </a:t>
            </a:r>
          </a:p>
          <a:p>
            <a:r>
              <a:rPr lang="en-US" dirty="0"/>
              <a:t>This type of graph is based off of a Like a scale question.  </a:t>
            </a:r>
          </a:p>
        </p:txBody>
      </p:sp>
      <p:graphicFrame>
        <p:nvGraphicFramePr>
          <p:cNvPr id="20" name="Table Placeholder 19">
            <a:extLst>
              <a:ext uri="{FF2B5EF4-FFF2-40B4-BE49-F238E27FC236}">
                <a16:creationId xmlns:a16="http://schemas.microsoft.com/office/drawing/2014/main" id="{C8A143D8-72E1-D24E-BD62-8F039F3D6CD8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3945988622"/>
              </p:ext>
            </p:extLst>
          </p:nvPr>
        </p:nvGraphicFramePr>
        <p:xfrm>
          <a:off x="820738" y="2349501"/>
          <a:ext cx="22745700" cy="102949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81900">
                  <a:extLst>
                    <a:ext uri="{9D8B030D-6E8A-4147-A177-3AD203B41FA5}">
                      <a16:colId xmlns:a16="http://schemas.microsoft.com/office/drawing/2014/main" val="952679786"/>
                    </a:ext>
                  </a:extLst>
                </a:gridCol>
                <a:gridCol w="7581900">
                  <a:extLst>
                    <a:ext uri="{9D8B030D-6E8A-4147-A177-3AD203B41FA5}">
                      <a16:colId xmlns:a16="http://schemas.microsoft.com/office/drawing/2014/main" val="793589122"/>
                    </a:ext>
                  </a:extLst>
                </a:gridCol>
                <a:gridCol w="7581900">
                  <a:extLst>
                    <a:ext uri="{9D8B030D-6E8A-4147-A177-3AD203B41FA5}">
                      <a16:colId xmlns:a16="http://schemas.microsoft.com/office/drawing/2014/main" val="2110505317"/>
                    </a:ext>
                  </a:extLst>
                </a:gridCol>
              </a:tblGrid>
              <a:tr h="1342816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Table Title</a:t>
                      </a:r>
                    </a:p>
                  </a:txBody>
                  <a:tcPr anchor="ctr">
                    <a:lnT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>
                    <a:lnT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612515"/>
                  </a:ext>
                </a:extLst>
              </a:tr>
              <a:tr h="105844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Topic A</a:t>
                      </a:r>
                    </a:p>
                  </a:txBody>
                  <a:tcPr anchor="ctr">
                    <a:lnT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Topic B</a:t>
                      </a:r>
                    </a:p>
                  </a:txBody>
                  <a:tcPr anchor="ctr">
                    <a:lnT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Topic C</a:t>
                      </a:r>
                    </a:p>
                  </a:txBody>
                  <a:tcPr anchor="ctr">
                    <a:lnT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268301"/>
                  </a:ext>
                </a:extLst>
              </a:tr>
              <a:tr h="3713227"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840629"/>
                  </a:ext>
                </a:extLst>
              </a:tr>
              <a:tr h="4180453"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Lorem ipsum dolor etc.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423717"/>
                  </a:ext>
                </a:extLst>
              </a:tr>
            </a:tbl>
          </a:graphicData>
        </a:graphic>
      </p:graphicFrame>
      <p:sp>
        <p:nvSpPr>
          <p:cNvPr id="17" name="Table Placeholder 14">
            <a:extLst>
              <a:ext uri="{FF2B5EF4-FFF2-40B4-BE49-F238E27FC236}">
                <a16:creationId xmlns:a16="http://schemas.microsoft.com/office/drawing/2014/main" id="{8FC15208-16BE-9C49-8339-B0DE148F7F27}"/>
              </a:ext>
            </a:extLst>
          </p:cNvPr>
          <p:cNvSpPr txBox="1">
            <a:spLocks/>
          </p:cNvSpPr>
          <p:nvPr/>
        </p:nvSpPr>
        <p:spPr>
          <a:xfrm>
            <a:off x="1284622" y="2349178"/>
            <a:ext cx="22746843" cy="10295260"/>
          </a:xfrm>
          <a:prstGeom prst="rect">
            <a:avLst/>
          </a:prstGeom>
        </p:spPr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F4E83E4-51C1-1344-8832-4B2B836F2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3" y="769047"/>
            <a:ext cx="3326427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919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CD7A0F-0DB6-734D-83D1-BCAE0AD7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6AEE7-FD0C-8A4D-A508-3816916E57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below graph displays three waves of a longitudinal tracking survey. </a:t>
            </a:r>
          </a:p>
          <a:p>
            <a:r>
              <a:rPr lang="en-US" dirty="0"/>
              <a:t>This type of graph is based off of a Like a scale question.  </a:t>
            </a:r>
          </a:p>
          <a:p>
            <a:endParaRPr lang="en-US" dirty="0"/>
          </a:p>
        </p:txBody>
      </p:sp>
      <p:graphicFrame>
        <p:nvGraphicFramePr>
          <p:cNvPr id="7" name="Table Placeholder 6">
            <a:extLst>
              <a:ext uri="{FF2B5EF4-FFF2-40B4-BE49-F238E27FC236}">
                <a16:creationId xmlns:a16="http://schemas.microsoft.com/office/drawing/2014/main" id="{17451E7C-2D6C-A444-AB14-638EBE2964DF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310454"/>
              </p:ext>
            </p:extLst>
          </p:nvPr>
        </p:nvGraphicFramePr>
        <p:xfrm>
          <a:off x="820738" y="2349499"/>
          <a:ext cx="22745700" cy="10364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6425">
                  <a:extLst>
                    <a:ext uri="{9D8B030D-6E8A-4147-A177-3AD203B41FA5}">
                      <a16:colId xmlns:a16="http://schemas.microsoft.com/office/drawing/2014/main" val="3862994442"/>
                    </a:ext>
                  </a:extLst>
                </a:gridCol>
                <a:gridCol w="5686425">
                  <a:extLst>
                    <a:ext uri="{9D8B030D-6E8A-4147-A177-3AD203B41FA5}">
                      <a16:colId xmlns:a16="http://schemas.microsoft.com/office/drawing/2014/main" val="4165121064"/>
                    </a:ext>
                  </a:extLst>
                </a:gridCol>
                <a:gridCol w="5686425">
                  <a:extLst>
                    <a:ext uri="{9D8B030D-6E8A-4147-A177-3AD203B41FA5}">
                      <a16:colId xmlns:a16="http://schemas.microsoft.com/office/drawing/2014/main" val="1498129024"/>
                    </a:ext>
                  </a:extLst>
                </a:gridCol>
                <a:gridCol w="5686425">
                  <a:extLst>
                    <a:ext uri="{9D8B030D-6E8A-4147-A177-3AD203B41FA5}">
                      <a16:colId xmlns:a16="http://schemas.microsoft.com/office/drawing/2014/main" val="3646888199"/>
                    </a:ext>
                  </a:extLst>
                </a:gridCol>
              </a:tblGrid>
              <a:tr h="103641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Table Title 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Table Title 02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Table Title 03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529645"/>
                  </a:ext>
                </a:extLst>
              </a:tr>
              <a:tr h="10364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Row 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$15,000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Business Section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John </a:t>
                      </a:r>
                      <a:r>
                        <a:rPr lang="en-US" sz="2400" b="1" i="0" kern="1200" dirty="0" err="1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Maklay</a:t>
                      </a:r>
                      <a:endParaRPr lang="en-US" sz="2400" b="1" i="0" kern="1200" dirty="0">
                        <a:solidFill>
                          <a:schemeClr val="bg1"/>
                        </a:solidFill>
                        <a:effectLst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1E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33972"/>
                  </a:ext>
                </a:extLst>
              </a:tr>
              <a:tr h="1036418"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Row Two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$15,000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Marketing Promotion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David Anderson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6600648"/>
                  </a:ext>
                </a:extLst>
              </a:tr>
              <a:tr h="1036418"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Row Three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$15,000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Design Value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Tom Cruise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000975"/>
                  </a:ext>
                </a:extLst>
              </a:tr>
              <a:tr h="1036418"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Row Four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$15,000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Business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Melisa Loreta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320038"/>
                  </a:ext>
                </a:extLst>
              </a:tr>
              <a:tr h="1036418"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Row Five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$15,000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Team Advice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Yokota Hami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629811"/>
                  </a:ext>
                </a:extLst>
              </a:tr>
              <a:tr h="1036418"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Row Six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$15,000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Promotion Analysis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Peter Anderson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071251"/>
                  </a:ext>
                </a:extLst>
              </a:tr>
              <a:tr h="1036418"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Row Seven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$15,000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Graphic &amp; Studio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Mike Davidson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691499"/>
                  </a:ext>
                </a:extLst>
              </a:tr>
              <a:tr h="1036418"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Row Eight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$15,000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Design Plan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 err="1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Tysa</a:t>
                      </a:r>
                      <a:r>
                        <a:rPr lang="en-US" sz="2400" b="1" i="0" kern="1200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 Conner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1187605"/>
                  </a:ext>
                </a:extLst>
              </a:tr>
              <a:tr h="103641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oppins" pitchFamily="2" charset="77"/>
                          <a:cs typeface="Poppins" pitchFamily="2" charset="77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69354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id="{17E3058C-1CEF-7248-A2D7-EF20DCA6D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4" y="769047"/>
            <a:ext cx="3309494" cy="1019114"/>
          </a:xfrm>
        </p:spPr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94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414A7E-7309-414D-9106-47AD8114CF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Prepared by:</a:t>
            </a:r>
          </a:p>
          <a:p>
            <a:r>
              <a:rPr lang="en-US" dirty="0"/>
              <a:t>Organization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303796-0A88-2445-96CA-FD8DA51C9C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Date Issued:</a:t>
            </a:r>
          </a:p>
          <a:p>
            <a:r>
              <a:rPr lang="en-US" dirty="0"/>
              <a:t>June 18, 2023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1BCF9F-6FB3-9048-91FE-983F24F5D1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Company Representative:</a:t>
            </a:r>
          </a:p>
          <a:p>
            <a:r>
              <a:rPr lang="en-US" b="1" dirty="0">
                <a:latin typeface="Poppins" pitchFamily="2" charset="77"/>
                <a:cs typeface="Poppins" pitchFamily="2" charset="77"/>
              </a:rPr>
              <a:t>Employee Name</a:t>
            </a:r>
            <a:br>
              <a:rPr lang="en-US" b="1" dirty="0">
                <a:latin typeface="Poppins" pitchFamily="2" charset="77"/>
                <a:cs typeface="Poppins" pitchFamily="2" charset="77"/>
              </a:rPr>
            </a:br>
            <a:r>
              <a:rPr lang="en-US" dirty="0"/>
              <a:t>Title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772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5578583A-116E-824F-8C06-CBD41E8C5E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25517" r="11725" b="37242"/>
          <a:stretch/>
        </p:blipFill>
        <p:spPr>
          <a:xfrm>
            <a:off x="0" y="0"/>
            <a:ext cx="24384000" cy="6858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A816D8-2E08-FD42-896C-428E04FA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CE23E8-B942-8C48-8C22-0EA7005A4D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2014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AC5B6AF-F765-3847-9198-AE19EEF78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2015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272C5F5-B321-BB41-89E2-4517275C89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2017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F9621FC-C20D-F644-87C7-16F5157383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98A7CBA-CDDA-FF49-BEDB-B38564C849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  <a:p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7F5F5AE-382D-1D48-AA7A-57D8FCACCC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B3F5073-5C15-9D45-8000-B7BF4DAD452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Professionally fabricate platform processes mindshare. Collaboratively transparent change high standards networks.</a:t>
            </a:r>
          </a:p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9D2764B-3603-EC40-9974-6E1215B507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Professionally fabricate platform processes mindshare. Collaboratively transparent change high standards networks.</a:t>
            </a:r>
          </a:p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E9982AD-8077-3341-A43F-AE17AA6F1CE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Professionally fabricate platform processes mindshare. Collaboratively transparent change high standards networks.</a:t>
            </a:r>
          </a:p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91217C-77A2-3044-A818-1B1374151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</a:t>
            </a:r>
            <a:br>
              <a:rPr lang="en-US" dirty="0"/>
            </a:br>
            <a: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Timeline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976A181-798A-9B47-8983-47F63DD511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2016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3481C4E-FEBB-D547-9552-027AA28592D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  <a:p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2B221E4-ACCD-2247-B574-B3C04C8C3DE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Professionally fabricate platform processes mindshare. Collaboratively transparent change high standards networks.</a:t>
            </a:r>
          </a:p>
          <a:p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76F840-F6D6-684F-BCB5-1E50F7DE0FFB}"/>
              </a:ext>
            </a:extLst>
          </p:cNvPr>
          <p:cNvCxnSpPr/>
          <p:nvPr/>
        </p:nvCxnSpPr>
        <p:spPr>
          <a:xfrm>
            <a:off x="1788365" y="9467850"/>
            <a:ext cx="952500" cy="0"/>
          </a:xfrm>
          <a:prstGeom prst="line">
            <a:avLst/>
          </a:prstGeom>
          <a:ln w="76200">
            <a:solidFill>
              <a:srgbClr val="F1E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AC4951-2C1F-8D47-A6CD-19A5DB3977FD}"/>
              </a:ext>
            </a:extLst>
          </p:cNvPr>
          <p:cNvCxnSpPr/>
          <p:nvPr/>
        </p:nvCxnSpPr>
        <p:spPr>
          <a:xfrm>
            <a:off x="7191580" y="9474200"/>
            <a:ext cx="952500" cy="0"/>
          </a:xfrm>
          <a:prstGeom prst="line">
            <a:avLst/>
          </a:prstGeom>
          <a:ln w="76200">
            <a:solidFill>
              <a:srgbClr val="F1E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BE2B84-A8EC-1840-9C64-4ABE04ED6989}"/>
              </a:ext>
            </a:extLst>
          </p:cNvPr>
          <p:cNvCxnSpPr/>
          <p:nvPr/>
        </p:nvCxnSpPr>
        <p:spPr>
          <a:xfrm>
            <a:off x="12603588" y="9467850"/>
            <a:ext cx="952500" cy="0"/>
          </a:xfrm>
          <a:prstGeom prst="line">
            <a:avLst/>
          </a:prstGeom>
          <a:ln w="76200">
            <a:solidFill>
              <a:srgbClr val="F1E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9FCD65-D756-9A48-8EA9-AF5A106B5018}"/>
              </a:ext>
            </a:extLst>
          </p:cNvPr>
          <p:cNvCxnSpPr/>
          <p:nvPr/>
        </p:nvCxnSpPr>
        <p:spPr>
          <a:xfrm>
            <a:off x="18011981" y="9467850"/>
            <a:ext cx="952500" cy="0"/>
          </a:xfrm>
          <a:prstGeom prst="line">
            <a:avLst/>
          </a:prstGeom>
          <a:ln w="76200">
            <a:solidFill>
              <a:srgbClr val="F1E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529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4192A1D-FB9A-3140-9EB7-20F955C8E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0F54D-F1A9-824F-B1A3-33C8BC57F4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9000"/>
              </a:spcAft>
            </a:pPr>
            <a:r>
              <a:rPr lang="en-US" sz="3400" b="1" dirty="0">
                <a:solidFill>
                  <a:schemeClr val="tx1"/>
                </a:solidFill>
              </a:rPr>
              <a:t>We’ve been asked to highlight the </a:t>
            </a:r>
            <a:br>
              <a:rPr lang="en-US" sz="3400" b="1" dirty="0">
                <a:solidFill>
                  <a:schemeClr val="tx1"/>
                </a:solidFill>
              </a:rPr>
            </a:br>
            <a:r>
              <a:rPr lang="en-US" sz="3400" b="1" dirty="0">
                <a:solidFill>
                  <a:schemeClr val="tx1"/>
                </a:solidFill>
              </a:rPr>
              <a:t>fun, thrills, meaningful experiences </a:t>
            </a:r>
            <a:br>
              <a:rPr lang="en-US" sz="3400" b="1" dirty="0">
                <a:solidFill>
                  <a:schemeClr val="tx1"/>
                </a:solidFill>
              </a:rPr>
            </a:br>
            <a:r>
              <a:rPr lang="en-US" sz="3400" b="1" dirty="0">
                <a:solidFill>
                  <a:schemeClr val="tx1"/>
                </a:solidFill>
              </a:rPr>
              <a:t>and causes at SeaWorld, and we believe </a:t>
            </a:r>
            <a:br>
              <a:rPr lang="en-US" sz="3400" b="1" dirty="0">
                <a:solidFill>
                  <a:schemeClr val="tx1"/>
                </a:solidFill>
              </a:rPr>
            </a:br>
            <a:r>
              <a:rPr lang="en-US" sz="3400" b="1" dirty="0">
                <a:solidFill>
                  <a:schemeClr val="tx1"/>
                </a:solidFill>
              </a:rPr>
              <a:t>the way to do that is not just to redefine </a:t>
            </a:r>
            <a:br>
              <a:rPr lang="en-US" sz="3400" b="1" dirty="0">
                <a:solidFill>
                  <a:schemeClr val="tx1"/>
                </a:solidFill>
              </a:rPr>
            </a:br>
            <a:r>
              <a:rPr lang="en-US" sz="3400" b="1" dirty="0">
                <a:solidFill>
                  <a:schemeClr val="tx1"/>
                </a:solidFill>
              </a:rPr>
              <a:t>what “Real. Amazing.”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4000"/>
              </a:spcAft>
            </a:pPr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</a:t>
            </a:r>
            <a:r>
              <a:rPr lang="en-US" b="1" dirty="0">
                <a:solidFill>
                  <a:schemeClr val="tx1"/>
                </a:solidFill>
              </a:rPr>
              <a:t>authentic imagery. 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4CF57211-9DC6-E345-AB92-A6CFE35B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</a:t>
            </a:r>
            <a:br>
              <a:rPr lang="en-US" dirty="0"/>
            </a:br>
            <a: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Headline</a:t>
            </a:r>
            <a:b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05687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90E55F-B6D8-8140-BD94-6BD83961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A9D7E-1B7B-1C43-B04C-C30BA5647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9000"/>
              </a:spcAft>
            </a:pPr>
            <a:r>
              <a:rPr lang="en-US" sz="3400" b="1" dirty="0">
                <a:solidFill>
                  <a:schemeClr val="bg1"/>
                </a:solidFill>
              </a:rPr>
              <a:t>We’ve been asked to highlight the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fun, thrills, meaningful experiences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and causes at SeaWorld, and we believe the way to do that is not just to redefine what “Real. Amazing.”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4000"/>
              </a:spcAft>
            </a:pPr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</a:t>
            </a:r>
            <a:r>
              <a:rPr lang="en-US" b="1" dirty="0">
                <a:solidFill>
                  <a:srgbClr val="F1E034"/>
                </a:solidFill>
              </a:rPr>
              <a:t>authentic imagery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1800E6-637B-614C-B529-62CEDC6E0E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9000"/>
              </a:spcAft>
            </a:pPr>
            <a:r>
              <a:rPr lang="en-US" sz="3400" b="1" dirty="0">
                <a:solidFill>
                  <a:schemeClr val="bg1"/>
                </a:solidFill>
              </a:rPr>
              <a:t>We’ve been asked to highlight the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fun, thrills, meaningful experiences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and causes at SeaWorld, and we believe the way to do that is not just to redefine what “Real. Amazing.”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4000"/>
              </a:spcAft>
            </a:pPr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</a:t>
            </a:r>
            <a:r>
              <a:rPr lang="en-US" b="1" dirty="0">
                <a:solidFill>
                  <a:srgbClr val="F1E034"/>
                </a:solidFill>
              </a:rPr>
              <a:t>authentic imagery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97839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1A9E4A-878F-2D40-90DF-44300C721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4B5020-0463-154C-88D0-6A137784B3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9000"/>
              </a:spcAft>
            </a:pPr>
            <a:r>
              <a:rPr lang="en-US" sz="3400" b="1" dirty="0">
                <a:solidFill>
                  <a:schemeClr val="tx1"/>
                </a:solidFill>
              </a:rPr>
              <a:t>We’ve been asked to highlight the </a:t>
            </a:r>
            <a:br>
              <a:rPr lang="en-US" sz="3400" b="1" dirty="0">
                <a:solidFill>
                  <a:schemeClr val="tx1"/>
                </a:solidFill>
              </a:rPr>
            </a:br>
            <a:r>
              <a:rPr lang="en-US" sz="3400" b="1" dirty="0">
                <a:solidFill>
                  <a:schemeClr val="tx1"/>
                </a:solidFill>
              </a:rPr>
              <a:t>fun, thrills, meaningful experiences </a:t>
            </a:r>
            <a:br>
              <a:rPr lang="en-US" sz="3400" b="1" dirty="0">
                <a:solidFill>
                  <a:schemeClr val="tx1"/>
                </a:solidFill>
              </a:rPr>
            </a:br>
            <a:r>
              <a:rPr lang="en-US" sz="3400" b="1" dirty="0">
                <a:solidFill>
                  <a:schemeClr val="tx1"/>
                </a:solidFill>
              </a:rPr>
              <a:t>and causes at SeaWorld, and we believe the way to do that is not just to redefine what “Real. Amazing.”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4000"/>
              </a:spcAft>
            </a:pPr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</a:t>
            </a:r>
            <a:r>
              <a:rPr lang="en-US" b="1" dirty="0">
                <a:solidFill>
                  <a:schemeClr val="tx1"/>
                </a:solidFill>
              </a:rPr>
              <a:t>authentic imagery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EC8BF0-2D01-264E-A361-E12B25CB42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9000"/>
              </a:spcAft>
            </a:pPr>
            <a:r>
              <a:rPr lang="en-US" sz="3400" b="1" dirty="0">
                <a:solidFill>
                  <a:schemeClr val="bg1"/>
                </a:solidFill>
              </a:rPr>
              <a:t>We’ve been asked to highlight the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fun, thrills, meaningful experiences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and causes at SeaWorld, and we believe the way to do that is not just to redefine what “Real. Amazing.”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4000"/>
              </a:spcAft>
            </a:pPr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</a:t>
            </a:r>
            <a:r>
              <a:rPr lang="en-US" b="1" dirty="0">
                <a:solidFill>
                  <a:srgbClr val="F1E034"/>
                </a:solidFill>
              </a:rPr>
              <a:t>authentic imagery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8474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BBC953-2F49-704F-AAA3-209C303DD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D56BDC-837F-7E44-A7F8-EBD56256A5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9000"/>
              </a:spcAft>
            </a:pPr>
            <a:r>
              <a:rPr lang="en-US" sz="3400" b="1" dirty="0">
                <a:solidFill>
                  <a:schemeClr val="bg1"/>
                </a:solidFill>
              </a:rPr>
              <a:t>We’ve been asked to highlight the fun, thrills, meaningful experiences and causes at SeaWorld, and we believe the way to do that is not just to redefine what “Real. Amazing.”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4000"/>
              </a:spcAft>
            </a:pPr>
            <a:r>
              <a:rPr lang="en-US" dirty="0"/>
              <a:t>The truth is two words alone aren’t nearly enough to describe the lifelong – even life-changing – memories we know SeaWorld can deliver in multitudes. So a campaign that delivers in multitudes is a must. How? Illustrating more tangible emotion and more </a:t>
            </a:r>
            <a:r>
              <a:rPr lang="en-US" b="1" dirty="0">
                <a:solidFill>
                  <a:schemeClr val="bg1"/>
                </a:solidFill>
              </a:rPr>
              <a:t>authentic imagery.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D47E63-49C5-2F43-BECD-1EB02663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Headline</a:t>
            </a:r>
            <a:br>
              <a:rPr lang="en-US" dirty="0"/>
            </a:br>
            <a:r>
              <a:rPr lang="en-US" b="0" dirty="0" err="1">
                <a:solidFill>
                  <a:schemeClr val="bg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Subheadline</a:t>
            </a:r>
            <a:endParaRPr lang="en-US" b="0" dirty="0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3002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BD9F78-4340-6B46-A9D0-0A4914609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1185C-4148-3942-B5F6-075B0A255F4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33E23F-249F-BE48-88CD-DEF116E665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  <a:p>
            <a:r>
              <a:rPr lang="en-US" dirty="0"/>
              <a:t>Headline</a:t>
            </a:r>
          </a:p>
          <a:p>
            <a:r>
              <a:rPr lang="en-US" dirty="0"/>
              <a:t>Headline</a:t>
            </a:r>
          </a:p>
          <a:p>
            <a:r>
              <a:rPr lang="en-US" dirty="0"/>
              <a:t>Headline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D04D07E-03BB-7445-82E1-83F30AB7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Headline Here</a:t>
            </a:r>
            <a:br>
              <a:rPr lang="en-US" dirty="0"/>
            </a:br>
            <a: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Headline</a:t>
            </a:r>
            <a:b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748060125"/>
      </p:ext>
    </p:extLst>
  </p:cSld>
  <p:clrMapOvr>
    <a:masterClrMapping/>
  </p:clrMapOvr>
</p:sld>
</file>

<file path=ppt/theme/theme1.xml><?xml version="1.0" encoding="utf-8"?>
<a:theme xmlns:a="http://schemas.openxmlformats.org/drawingml/2006/main" name="Black Version">
  <a:themeElements>
    <a:clrScheme name="RR Brand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F0DF33"/>
      </a:accent1>
      <a:accent2>
        <a:srgbClr val="DDDDDD"/>
      </a:accent2>
      <a:accent3>
        <a:srgbClr val="B2B2B2"/>
      </a:accent3>
      <a:accent4>
        <a:srgbClr val="969696"/>
      </a:accent4>
      <a:accent5>
        <a:srgbClr val="808080"/>
      </a:accent5>
      <a:accent6>
        <a:srgbClr val="5F5F5F"/>
      </a:accent6>
      <a:hlink>
        <a:srgbClr val="323232"/>
      </a:hlink>
      <a:folHlink>
        <a:srgbClr val="91919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F5F052EF6D944EBE802C2774BEDA36" ma:contentTypeVersion="17" ma:contentTypeDescription="Create a new document." ma:contentTypeScope="" ma:versionID="d88dd991104eb8956f640d28aa47a136">
  <xsd:schema xmlns:xsd="http://www.w3.org/2001/XMLSchema" xmlns:xs="http://www.w3.org/2001/XMLSchema" xmlns:p="http://schemas.microsoft.com/office/2006/metadata/properties" xmlns:ns2="c053548b-6ad3-420b-85f6-68ed356b5c3d" xmlns:ns3="eec87835-cea4-4fd7-9b53-cfded81aff7e" targetNamespace="http://schemas.microsoft.com/office/2006/metadata/properties" ma:root="true" ma:fieldsID="80e8ad118bda59799c81c5e9917b02ca" ns2:_="" ns3:_="">
    <xsd:import namespace="c053548b-6ad3-420b-85f6-68ed356b5c3d"/>
    <xsd:import namespace="eec87835-cea4-4fd7-9b53-cfded81aff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53548b-6ad3-420b-85f6-68ed356b5c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4843c0d-8436-48e8-aa65-2002ad132b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87835-cea4-4fd7-9b53-cfded81aff7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1c057d0-313e-4b70-bb32-0c2f93c46e6c}" ma:internalName="TaxCatchAll" ma:showField="CatchAllData" ma:web="eec87835-cea4-4fd7-9b53-cfded81aff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C46533-0F8A-45DD-BD2B-841E976388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58E024-7006-4DB3-BC3B-CD46B36A18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53548b-6ad3-420b-85f6-68ed356b5c3d"/>
    <ds:schemaRef ds:uri="eec87835-cea4-4fd7-9b53-cfded81aff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1402</TotalTime>
  <Words>2914</Words>
  <Application>Microsoft Office PowerPoint</Application>
  <PresentationFormat>Custom</PresentationFormat>
  <Paragraphs>414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Black Version</vt:lpstr>
      <vt:lpstr>Title  Presentation</vt:lpstr>
      <vt:lpstr>Table of Contents</vt:lpstr>
      <vt:lpstr>Our Headline Here</vt:lpstr>
      <vt:lpstr>Project Timeline</vt:lpstr>
      <vt:lpstr>Our Headline Here</vt:lpstr>
      <vt:lpstr>PowerPoint Presentation</vt:lpstr>
      <vt:lpstr>PowerPoint Presentation</vt:lpstr>
      <vt:lpstr>Headline Subheadline</vt:lpstr>
      <vt:lpstr>Headline Here Headline Here</vt:lpstr>
      <vt:lpstr>Headline Subheadline</vt:lpstr>
      <vt:lpstr>Headline Subheadline</vt:lpstr>
      <vt:lpstr>PowerPoint Presentation</vt:lpstr>
      <vt:lpstr>PowerPoint Presentation</vt:lpstr>
      <vt:lpstr>PowerPoint Presentation</vt:lpstr>
      <vt:lpstr>PowerPoint Presentation</vt:lpstr>
      <vt:lpstr>Title</vt:lpstr>
      <vt:lpstr>Big Title</vt:lpstr>
      <vt:lpstr>Title Subtitle</vt:lpstr>
      <vt:lpstr>PowerPoint Presentation</vt:lpstr>
      <vt:lpstr>Headline Subheadline</vt:lpstr>
      <vt:lpstr>Headline Subheadline</vt:lpstr>
      <vt:lpstr>Headline Subheadline</vt:lpstr>
      <vt:lpstr>Headline Subheadline</vt:lpstr>
      <vt:lpstr>Headline Subheadline</vt:lpstr>
      <vt:lpstr>Headline Subheadline</vt:lpstr>
      <vt:lpstr>The Team </vt:lpstr>
      <vt:lpstr>Headline Subheadline</vt:lpstr>
      <vt:lpstr>Headline Subheadline</vt:lpstr>
      <vt:lpstr>Headline Subheadline</vt:lpstr>
      <vt:lpstr>Headline Subheadline</vt:lpstr>
      <vt:lpstr>Headline Subheadline</vt:lpstr>
      <vt:lpstr>Headline Subheadline</vt:lpstr>
      <vt:lpstr>Headline Subheadline</vt:lpstr>
      <vt:lpstr>Headline Subheadline</vt:lpstr>
      <vt:lpstr>Headline Subheadline</vt:lpstr>
      <vt:lpstr>Headline Subheadline</vt:lpstr>
      <vt:lpstr>Headline Subheadline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Hernandez</dc:creator>
  <cp:lastModifiedBy>Katee Reed</cp:lastModifiedBy>
  <cp:revision>323</cp:revision>
  <dcterms:created xsi:type="dcterms:W3CDTF">2019-04-08T22:10:04Z</dcterms:created>
  <dcterms:modified xsi:type="dcterms:W3CDTF">2023-06-14T21:41:50Z</dcterms:modified>
</cp:coreProperties>
</file>